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7" r:id="rId3"/>
    <p:sldId id="280" r:id="rId4"/>
    <p:sldId id="275" r:id="rId5"/>
    <p:sldId id="277" r:id="rId6"/>
    <p:sldId id="276" r:id="rId7"/>
    <p:sldId id="278" r:id="rId8"/>
    <p:sldId id="281" r:id="rId9"/>
    <p:sldId id="279" r:id="rId10"/>
    <p:sldId id="282" r:id="rId11"/>
    <p:sldId id="283" r:id="rId12"/>
    <p:sldId id="285" r:id="rId13"/>
  </p:sldIdLst>
  <p:sldSz cx="9144000" cy="6858000" type="screen4x3"/>
  <p:notesSz cx="6858000" cy="9144000"/>
  <p:embeddedFontLst>
    <p:embeddedFont>
      <p:font typeface="Proxima Nova" panose="020B0604020202020204" charset="0"/>
      <p:regular r:id="rId15"/>
      <p:bold r:id="rId16"/>
      <p:italic r:id="rId17"/>
      <p:boldItalic r:id="rId18"/>
    </p:embeddedFont>
  </p:embeddedFontLst>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60" d="100"/>
          <a:sy n="60" d="100"/>
        </p:scale>
        <p:origin x="-72" y="-475"/>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1143309"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3943531232"/>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Shape 5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9" name="Shape 5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chemeClr val="dk1"/>
        </a:solidFill>
        <a:effectLst/>
      </p:bgPr>
    </p:bg>
    <p:spTree>
      <p:nvGrpSpPr>
        <p:cNvPr id="1" name="Shape 8"/>
        <p:cNvGrpSpPr/>
        <p:nvPr/>
      </p:nvGrpSpPr>
      <p:grpSpPr>
        <a:xfrm>
          <a:off x="0" y="0"/>
          <a:ext cx="0" cy="0"/>
          <a:chOff x="0" y="0"/>
          <a:chExt cx="0" cy="0"/>
        </a:xfrm>
      </p:grpSpPr>
      <p:cxnSp>
        <p:nvCxnSpPr>
          <p:cNvPr id="9" name="Shape 9"/>
          <p:cNvCxnSpPr/>
          <p:nvPr/>
        </p:nvCxnSpPr>
        <p:spPr>
          <a:xfrm>
            <a:off x="0" y="3997533"/>
            <a:ext cx="9144000" cy="0"/>
          </a:xfrm>
          <a:prstGeom prst="straightConnector1">
            <a:avLst/>
          </a:prstGeom>
          <a:noFill/>
          <a:ln w="19050" cap="flat" cmpd="sng">
            <a:solidFill>
              <a:schemeClr val="lt2"/>
            </a:solidFill>
            <a:prstDash val="solid"/>
            <a:round/>
            <a:headEnd type="none" w="med" len="med"/>
            <a:tailEnd type="none" w="med" len="med"/>
          </a:ln>
        </p:spPr>
      </p:cxnSp>
      <p:sp>
        <p:nvSpPr>
          <p:cNvPr id="10" name="Shape 10"/>
          <p:cNvSpPr txBox="1">
            <a:spLocks noGrp="1"/>
          </p:cNvSpPr>
          <p:nvPr>
            <p:ph type="ctrTitle"/>
          </p:nvPr>
        </p:nvSpPr>
        <p:spPr>
          <a:xfrm>
            <a:off x="510450" y="1676400"/>
            <a:ext cx="8123100" cy="2117999"/>
          </a:xfrm>
          <a:prstGeom prst="rect">
            <a:avLst/>
          </a:prstGeom>
        </p:spPr>
        <p:txBody>
          <a:bodyPr lIns="91425" tIns="91425" rIns="91425" bIns="91425" anchor="b" anchorCtr="0"/>
          <a:lstStyle>
            <a:lvl1pPr>
              <a:spcBef>
                <a:spcPts val="0"/>
              </a:spcBef>
              <a:buClr>
                <a:schemeClr val="lt1"/>
              </a:buClr>
              <a:buSzPct val="100000"/>
              <a:defRPr sz="4800">
                <a:solidFill>
                  <a:schemeClr val="lt1"/>
                </a:solidFill>
              </a:defRPr>
            </a:lvl1pPr>
            <a:lvl2pPr>
              <a:spcBef>
                <a:spcPts val="0"/>
              </a:spcBef>
              <a:buClr>
                <a:schemeClr val="lt1"/>
              </a:buClr>
              <a:buSzPct val="100000"/>
              <a:defRPr sz="4800">
                <a:solidFill>
                  <a:schemeClr val="lt1"/>
                </a:solidFill>
              </a:defRPr>
            </a:lvl2pPr>
            <a:lvl3pPr>
              <a:spcBef>
                <a:spcPts val="0"/>
              </a:spcBef>
              <a:buClr>
                <a:schemeClr val="lt1"/>
              </a:buClr>
              <a:buSzPct val="100000"/>
              <a:defRPr sz="4800">
                <a:solidFill>
                  <a:schemeClr val="lt1"/>
                </a:solidFill>
              </a:defRPr>
            </a:lvl3pPr>
            <a:lvl4pPr>
              <a:spcBef>
                <a:spcPts val="0"/>
              </a:spcBef>
              <a:buClr>
                <a:schemeClr val="lt1"/>
              </a:buClr>
              <a:buSzPct val="100000"/>
              <a:defRPr sz="4800">
                <a:solidFill>
                  <a:schemeClr val="lt1"/>
                </a:solidFill>
              </a:defRPr>
            </a:lvl4pPr>
            <a:lvl5pPr>
              <a:spcBef>
                <a:spcPts val="0"/>
              </a:spcBef>
              <a:buClr>
                <a:schemeClr val="lt1"/>
              </a:buClr>
              <a:buSzPct val="100000"/>
              <a:defRPr sz="4800">
                <a:solidFill>
                  <a:schemeClr val="lt1"/>
                </a:solidFill>
              </a:defRPr>
            </a:lvl5pPr>
            <a:lvl6pPr>
              <a:spcBef>
                <a:spcPts val="0"/>
              </a:spcBef>
              <a:buClr>
                <a:schemeClr val="lt1"/>
              </a:buClr>
              <a:buSzPct val="100000"/>
              <a:defRPr sz="4800">
                <a:solidFill>
                  <a:schemeClr val="lt1"/>
                </a:solidFill>
              </a:defRPr>
            </a:lvl6pPr>
            <a:lvl7pPr>
              <a:spcBef>
                <a:spcPts val="0"/>
              </a:spcBef>
              <a:buClr>
                <a:schemeClr val="lt1"/>
              </a:buClr>
              <a:buSzPct val="100000"/>
              <a:defRPr sz="4800">
                <a:solidFill>
                  <a:schemeClr val="lt1"/>
                </a:solidFill>
              </a:defRPr>
            </a:lvl7pPr>
            <a:lvl8pPr>
              <a:spcBef>
                <a:spcPts val="0"/>
              </a:spcBef>
              <a:buClr>
                <a:schemeClr val="lt1"/>
              </a:buClr>
              <a:buSzPct val="100000"/>
              <a:defRPr sz="4800">
                <a:solidFill>
                  <a:schemeClr val="lt1"/>
                </a:solidFill>
              </a:defRPr>
            </a:lvl8pPr>
            <a:lvl9pPr>
              <a:spcBef>
                <a:spcPts val="0"/>
              </a:spcBef>
              <a:buClr>
                <a:schemeClr val="lt1"/>
              </a:buClr>
              <a:buSzPct val="100000"/>
              <a:defRPr sz="4800">
                <a:solidFill>
                  <a:schemeClr val="lt1"/>
                </a:solidFill>
              </a:defRPr>
            </a:lvl9pPr>
          </a:lstStyle>
          <a:p>
            <a:endParaRPr/>
          </a:p>
        </p:txBody>
      </p:sp>
      <p:sp>
        <p:nvSpPr>
          <p:cNvPr id="11" name="Shape 11"/>
          <p:cNvSpPr txBox="1">
            <a:spLocks noGrp="1"/>
          </p:cNvSpPr>
          <p:nvPr>
            <p:ph type="subTitle" idx="1"/>
          </p:nvPr>
        </p:nvSpPr>
        <p:spPr>
          <a:xfrm>
            <a:off x="510450" y="4243083"/>
            <a:ext cx="8123100" cy="840000"/>
          </a:xfrm>
          <a:prstGeom prst="rect">
            <a:avLst/>
          </a:prstGeom>
        </p:spPr>
        <p:txBody>
          <a:bodyPr lIns="91425" tIns="91425" rIns="91425" bIns="91425" anchor="t" anchorCtr="0"/>
          <a:lstStyle>
            <a:lvl1pPr>
              <a:lnSpc>
                <a:spcPct val="100000"/>
              </a:lnSpc>
              <a:spcBef>
                <a:spcPts val="0"/>
              </a:spcBef>
              <a:spcAft>
                <a:spcPts val="0"/>
              </a:spcAft>
              <a:buClr>
                <a:schemeClr val="lt1"/>
              </a:buClr>
              <a:buSzPct val="100000"/>
              <a:buNone/>
              <a:defRPr sz="2400">
                <a:solidFill>
                  <a:schemeClr val="lt1"/>
                </a:solidFill>
              </a:defRPr>
            </a:lvl1pPr>
            <a:lvl2pPr>
              <a:lnSpc>
                <a:spcPct val="100000"/>
              </a:lnSpc>
              <a:spcBef>
                <a:spcPts val="0"/>
              </a:spcBef>
              <a:spcAft>
                <a:spcPts val="0"/>
              </a:spcAft>
              <a:buClr>
                <a:schemeClr val="lt1"/>
              </a:buClr>
              <a:buSzPct val="100000"/>
              <a:buNone/>
              <a:defRPr sz="2400">
                <a:solidFill>
                  <a:schemeClr val="lt1"/>
                </a:solidFill>
              </a:defRPr>
            </a:lvl2pPr>
            <a:lvl3pPr>
              <a:lnSpc>
                <a:spcPct val="100000"/>
              </a:lnSpc>
              <a:spcBef>
                <a:spcPts val="0"/>
              </a:spcBef>
              <a:spcAft>
                <a:spcPts val="0"/>
              </a:spcAft>
              <a:buClr>
                <a:schemeClr val="lt1"/>
              </a:buClr>
              <a:buSzPct val="100000"/>
              <a:buNone/>
              <a:defRPr sz="2400">
                <a:solidFill>
                  <a:schemeClr val="lt1"/>
                </a:solidFill>
              </a:defRPr>
            </a:lvl3pPr>
            <a:lvl4pPr>
              <a:lnSpc>
                <a:spcPct val="100000"/>
              </a:lnSpc>
              <a:spcBef>
                <a:spcPts val="0"/>
              </a:spcBef>
              <a:spcAft>
                <a:spcPts val="0"/>
              </a:spcAft>
              <a:buClr>
                <a:schemeClr val="lt1"/>
              </a:buClr>
              <a:buSzPct val="100000"/>
              <a:buNone/>
              <a:defRPr sz="2400">
                <a:solidFill>
                  <a:schemeClr val="lt1"/>
                </a:solidFill>
              </a:defRPr>
            </a:lvl4pPr>
            <a:lvl5pPr>
              <a:lnSpc>
                <a:spcPct val="100000"/>
              </a:lnSpc>
              <a:spcBef>
                <a:spcPts val="0"/>
              </a:spcBef>
              <a:spcAft>
                <a:spcPts val="0"/>
              </a:spcAft>
              <a:buClr>
                <a:schemeClr val="lt1"/>
              </a:buClr>
              <a:buSzPct val="100000"/>
              <a:buNone/>
              <a:defRPr sz="2400">
                <a:solidFill>
                  <a:schemeClr val="lt1"/>
                </a:solidFill>
              </a:defRPr>
            </a:lvl5pPr>
            <a:lvl6pPr>
              <a:lnSpc>
                <a:spcPct val="100000"/>
              </a:lnSpc>
              <a:spcBef>
                <a:spcPts val="0"/>
              </a:spcBef>
              <a:spcAft>
                <a:spcPts val="0"/>
              </a:spcAft>
              <a:buClr>
                <a:schemeClr val="lt1"/>
              </a:buClr>
              <a:buSzPct val="100000"/>
              <a:buNone/>
              <a:defRPr sz="2400">
                <a:solidFill>
                  <a:schemeClr val="lt1"/>
                </a:solidFill>
              </a:defRPr>
            </a:lvl6pPr>
            <a:lvl7pPr>
              <a:lnSpc>
                <a:spcPct val="100000"/>
              </a:lnSpc>
              <a:spcBef>
                <a:spcPts val="0"/>
              </a:spcBef>
              <a:spcAft>
                <a:spcPts val="0"/>
              </a:spcAft>
              <a:buClr>
                <a:schemeClr val="lt1"/>
              </a:buClr>
              <a:buSzPct val="100000"/>
              <a:buNone/>
              <a:defRPr sz="2400">
                <a:solidFill>
                  <a:schemeClr val="lt1"/>
                </a:solidFill>
              </a:defRPr>
            </a:lvl7pPr>
            <a:lvl8pPr>
              <a:lnSpc>
                <a:spcPct val="100000"/>
              </a:lnSpc>
              <a:spcBef>
                <a:spcPts val="0"/>
              </a:spcBef>
              <a:spcAft>
                <a:spcPts val="0"/>
              </a:spcAft>
              <a:buClr>
                <a:schemeClr val="lt1"/>
              </a:buClr>
              <a:buSzPct val="100000"/>
              <a:buNone/>
              <a:defRPr sz="2400">
                <a:solidFill>
                  <a:schemeClr val="lt1"/>
                </a:solidFill>
              </a:defRPr>
            </a:lvl8pPr>
            <a:lvl9pPr>
              <a:lnSpc>
                <a:spcPct val="100000"/>
              </a:lnSpc>
              <a:spcBef>
                <a:spcPts val="0"/>
              </a:spcBef>
              <a:spcAft>
                <a:spcPts val="0"/>
              </a:spcAft>
              <a:buClr>
                <a:schemeClr val="lt1"/>
              </a:buClr>
              <a:buSzPct val="100000"/>
              <a:buNone/>
              <a:defRPr sz="2400">
                <a:solidFill>
                  <a:schemeClr val="lt1"/>
                </a:solidFill>
              </a:defRPr>
            </a:lvl9pPr>
          </a:lstStyle>
          <a:p>
            <a:endParaRPr/>
          </a:p>
        </p:txBody>
      </p:sp>
      <p:sp>
        <p:nvSpPr>
          <p:cNvPr id="12" name="Shape 12"/>
          <p:cNvSpPr txBox="1">
            <a:spLocks noGrp="1"/>
          </p:cNvSpPr>
          <p:nvPr>
            <p:ph type="sldNum" idx="12"/>
          </p:nvPr>
        </p:nvSpPr>
        <p:spPr>
          <a:xfrm>
            <a:off x="8472457" y="6217622"/>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7"/>
        <p:cNvGrpSpPr/>
        <p:nvPr/>
      </p:nvGrpSpPr>
      <p:grpSpPr>
        <a:xfrm>
          <a:off x="0" y="0"/>
          <a:ext cx="0" cy="0"/>
          <a:chOff x="0" y="0"/>
          <a:chExt cx="0" cy="0"/>
        </a:xfrm>
      </p:grpSpPr>
      <p:sp>
        <p:nvSpPr>
          <p:cNvPr id="18" name="Shape 18"/>
          <p:cNvSpPr/>
          <p:nvPr/>
        </p:nvSpPr>
        <p:spPr>
          <a:xfrm>
            <a:off x="0" y="6727600"/>
            <a:ext cx="9144000" cy="130499"/>
          </a:xfrm>
          <a:prstGeom prst="rect">
            <a:avLst/>
          </a:prstGeom>
          <a:solidFill>
            <a:schemeClr val="lt2"/>
          </a:solidFill>
          <a:ln>
            <a:noFill/>
          </a:ln>
        </p:spPr>
        <p:txBody>
          <a:bodyPr lIns="91425" tIns="91425" rIns="91425" bIns="91425" anchor="ctr" anchorCtr="0">
            <a:noAutofit/>
          </a:bodyPr>
          <a:lstStyle/>
          <a:p>
            <a:pPr>
              <a:spcBef>
                <a:spcPts val="0"/>
              </a:spcBef>
              <a:buNone/>
            </a:pPr>
            <a:endParaRPr/>
          </a:p>
        </p:txBody>
      </p:sp>
      <p:sp>
        <p:nvSpPr>
          <p:cNvPr id="19" name="Shape 19"/>
          <p:cNvSpPr txBox="1">
            <a:spLocks noGrp="1"/>
          </p:cNvSpPr>
          <p:nvPr>
            <p:ph type="title"/>
          </p:nvPr>
        </p:nvSpPr>
        <p:spPr>
          <a:xfrm>
            <a:off x="311700" y="593366"/>
            <a:ext cx="8520599" cy="76350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0" name="Shape 20"/>
          <p:cNvSpPr txBox="1">
            <a:spLocks noGrp="1"/>
          </p:cNvSpPr>
          <p:nvPr>
            <p:ph type="body" idx="1"/>
          </p:nvPr>
        </p:nvSpPr>
        <p:spPr>
          <a:xfrm>
            <a:off x="311700" y="1536633"/>
            <a:ext cx="8520599" cy="4555199"/>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1" name="Shape 21"/>
          <p:cNvSpPr txBox="1">
            <a:spLocks noGrp="1"/>
          </p:cNvSpPr>
          <p:nvPr>
            <p:ph type="sldNum" idx="12"/>
          </p:nvPr>
        </p:nvSpPr>
        <p:spPr>
          <a:xfrm>
            <a:off x="8472457" y="6217622"/>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2"/>
        <p:cNvGrpSpPr/>
        <p:nvPr/>
      </p:nvGrpSpPr>
      <p:grpSpPr>
        <a:xfrm>
          <a:off x="0" y="0"/>
          <a:ext cx="0" cy="0"/>
          <a:chOff x="0" y="0"/>
          <a:chExt cx="0" cy="0"/>
        </a:xfrm>
      </p:grpSpPr>
      <p:sp>
        <p:nvSpPr>
          <p:cNvPr id="23" name="Shape 23"/>
          <p:cNvSpPr txBox="1">
            <a:spLocks noGrp="1"/>
          </p:cNvSpPr>
          <p:nvPr>
            <p:ph type="title"/>
          </p:nvPr>
        </p:nvSpPr>
        <p:spPr>
          <a:xfrm>
            <a:off x="311700" y="593366"/>
            <a:ext cx="8520599" cy="76350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4" name="Shape 24"/>
          <p:cNvSpPr txBox="1">
            <a:spLocks noGrp="1"/>
          </p:cNvSpPr>
          <p:nvPr>
            <p:ph type="body" idx="1"/>
          </p:nvPr>
        </p:nvSpPr>
        <p:spPr>
          <a:xfrm>
            <a:off x="311700" y="1536633"/>
            <a:ext cx="3999899" cy="4555199"/>
          </a:xfrm>
          <a:prstGeom prst="rect">
            <a:avLst/>
          </a:prstGeom>
        </p:spPr>
        <p:txBody>
          <a:bodyPr lIns="91425" tIns="91425" rIns="91425" bIns="91425" anchor="t" anchorCtr="0"/>
          <a:lstStyle>
            <a:lvl1pPr>
              <a:spcBef>
                <a:spcPts val="0"/>
              </a:spcBef>
              <a:buSzPct val="100000"/>
              <a:defRPr sz="1400"/>
            </a:lvl1pPr>
            <a:lvl2pPr>
              <a:spcBef>
                <a:spcPts val="0"/>
              </a:spcBef>
              <a:buSzPct val="100000"/>
              <a:defRPr sz="1200"/>
            </a:lvl2pPr>
            <a:lvl3pPr>
              <a:spcBef>
                <a:spcPts val="0"/>
              </a:spcBef>
              <a:buSzPct val="100000"/>
              <a:defRPr sz="1200"/>
            </a:lvl3pPr>
            <a:lvl4pPr>
              <a:spcBef>
                <a:spcPts val="0"/>
              </a:spcBef>
              <a:buSzPct val="100000"/>
              <a:defRPr sz="1200"/>
            </a:lvl4pPr>
            <a:lvl5pPr>
              <a:spcBef>
                <a:spcPts val="0"/>
              </a:spcBef>
              <a:buSzPct val="100000"/>
              <a:defRPr sz="1200"/>
            </a:lvl5pPr>
            <a:lvl6pPr>
              <a:spcBef>
                <a:spcPts val="0"/>
              </a:spcBef>
              <a:buSzPct val="100000"/>
              <a:defRPr sz="1200"/>
            </a:lvl6pPr>
            <a:lvl7pPr>
              <a:spcBef>
                <a:spcPts val="0"/>
              </a:spcBef>
              <a:buSzPct val="100000"/>
              <a:defRPr sz="1200"/>
            </a:lvl7pPr>
            <a:lvl8pPr>
              <a:spcBef>
                <a:spcPts val="0"/>
              </a:spcBef>
              <a:buSzPct val="100000"/>
              <a:defRPr sz="1200"/>
            </a:lvl8pPr>
            <a:lvl9pPr>
              <a:spcBef>
                <a:spcPts val="0"/>
              </a:spcBef>
              <a:buSzPct val="100000"/>
              <a:defRPr sz="1200"/>
            </a:lvl9pPr>
          </a:lstStyle>
          <a:p>
            <a:endParaRPr/>
          </a:p>
        </p:txBody>
      </p:sp>
      <p:sp>
        <p:nvSpPr>
          <p:cNvPr id="25" name="Shape 25"/>
          <p:cNvSpPr txBox="1">
            <a:spLocks noGrp="1"/>
          </p:cNvSpPr>
          <p:nvPr>
            <p:ph type="body" idx="2"/>
          </p:nvPr>
        </p:nvSpPr>
        <p:spPr>
          <a:xfrm>
            <a:off x="4832400" y="1536633"/>
            <a:ext cx="3999899" cy="4555199"/>
          </a:xfrm>
          <a:prstGeom prst="rect">
            <a:avLst/>
          </a:prstGeom>
        </p:spPr>
        <p:txBody>
          <a:bodyPr lIns="91425" tIns="91425" rIns="91425" bIns="91425" anchor="t" anchorCtr="0"/>
          <a:lstStyle>
            <a:lvl1pPr>
              <a:spcBef>
                <a:spcPts val="0"/>
              </a:spcBef>
              <a:buSzPct val="100000"/>
              <a:defRPr sz="1400"/>
            </a:lvl1pPr>
            <a:lvl2pPr>
              <a:spcBef>
                <a:spcPts val="0"/>
              </a:spcBef>
              <a:buSzPct val="100000"/>
              <a:defRPr sz="1200"/>
            </a:lvl2pPr>
            <a:lvl3pPr>
              <a:spcBef>
                <a:spcPts val="0"/>
              </a:spcBef>
              <a:buSzPct val="100000"/>
              <a:defRPr sz="1200"/>
            </a:lvl3pPr>
            <a:lvl4pPr>
              <a:spcBef>
                <a:spcPts val="0"/>
              </a:spcBef>
              <a:buSzPct val="100000"/>
              <a:defRPr sz="1200"/>
            </a:lvl4pPr>
            <a:lvl5pPr>
              <a:spcBef>
                <a:spcPts val="0"/>
              </a:spcBef>
              <a:buSzPct val="100000"/>
              <a:defRPr sz="1200"/>
            </a:lvl5pPr>
            <a:lvl6pPr>
              <a:spcBef>
                <a:spcPts val="0"/>
              </a:spcBef>
              <a:buSzPct val="100000"/>
              <a:defRPr sz="1200"/>
            </a:lvl6pPr>
            <a:lvl7pPr>
              <a:spcBef>
                <a:spcPts val="0"/>
              </a:spcBef>
              <a:buSzPct val="100000"/>
              <a:defRPr sz="1200"/>
            </a:lvl7pPr>
            <a:lvl8pPr>
              <a:spcBef>
                <a:spcPts val="0"/>
              </a:spcBef>
              <a:buSzPct val="100000"/>
              <a:defRPr sz="1200"/>
            </a:lvl8pPr>
            <a:lvl9pPr>
              <a:spcBef>
                <a:spcPts val="0"/>
              </a:spcBef>
              <a:buSzPct val="100000"/>
              <a:defRPr sz="1200"/>
            </a:lvl9pPr>
          </a:lstStyle>
          <a:p>
            <a:endParaRPr/>
          </a:p>
        </p:txBody>
      </p:sp>
      <p:sp>
        <p:nvSpPr>
          <p:cNvPr id="26" name="Shape 26"/>
          <p:cNvSpPr txBox="1">
            <a:spLocks noGrp="1"/>
          </p:cNvSpPr>
          <p:nvPr>
            <p:ph type="sldNum" idx="12"/>
          </p:nvPr>
        </p:nvSpPr>
        <p:spPr>
          <a:xfrm>
            <a:off x="8472457" y="6217622"/>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311700" y="593366"/>
            <a:ext cx="8520599" cy="76350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9" name="Shape 29"/>
          <p:cNvSpPr txBox="1">
            <a:spLocks noGrp="1"/>
          </p:cNvSpPr>
          <p:nvPr>
            <p:ph type="sldNum" idx="12"/>
          </p:nvPr>
        </p:nvSpPr>
        <p:spPr>
          <a:xfrm>
            <a:off x="8472457" y="6217622"/>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Main Point">
    <p:bg>
      <p:bgPr>
        <a:solidFill>
          <a:schemeClr val="lt2"/>
        </a:solidFill>
        <a:effectLst/>
      </p:bgPr>
    </p:bg>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490250" y="701800"/>
            <a:ext cx="5797500" cy="5454299"/>
          </a:xfrm>
          <a:prstGeom prst="rect">
            <a:avLst/>
          </a:prstGeom>
        </p:spPr>
        <p:txBody>
          <a:bodyPr lIns="91425" tIns="91425" rIns="91425" bIns="91425" anchor="ctr" anchorCtr="0"/>
          <a:lstStyle>
            <a:lvl1pPr>
              <a:spcBef>
                <a:spcPts val="0"/>
              </a:spcBef>
              <a:buSzPct val="100000"/>
              <a:defRPr sz="4800"/>
            </a:lvl1pPr>
            <a:lvl2pPr>
              <a:spcBef>
                <a:spcPts val="0"/>
              </a:spcBef>
              <a:buSzPct val="100000"/>
              <a:defRPr sz="4800"/>
            </a:lvl2pPr>
            <a:lvl3pPr>
              <a:spcBef>
                <a:spcPts val="0"/>
              </a:spcBef>
              <a:buSzPct val="100000"/>
              <a:defRPr sz="4800"/>
            </a:lvl3pPr>
            <a:lvl4pPr>
              <a:spcBef>
                <a:spcPts val="0"/>
              </a:spcBef>
              <a:buSzPct val="100000"/>
              <a:defRPr sz="4800"/>
            </a:lvl4pPr>
            <a:lvl5pPr>
              <a:spcBef>
                <a:spcPts val="0"/>
              </a:spcBef>
              <a:buSzPct val="100000"/>
              <a:defRPr sz="4800"/>
            </a:lvl5pPr>
            <a:lvl6pPr>
              <a:spcBef>
                <a:spcPts val="0"/>
              </a:spcBef>
              <a:buSzPct val="100000"/>
              <a:defRPr sz="4800"/>
            </a:lvl6pPr>
            <a:lvl7pPr>
              <a:spcBef>
                <a:spcPts val="0"/>
              </a:spcBef>
              <a:buSzPct val="100000"/>
              <a:defRPr sz="4800"/>
            </a:lvl7pPr>
            <a:lvl8pPr>
              <a:spcBef>
                <a:spcPts val="0"/>
              </a:spcBef>
              <a:buSzPct val="100000"/>
              <a:defRPr sz="4800"/>
            </a:lvl8pPr>
            <a:lvl9pPr>
              <a:spcBef>
                <a:spcPts val="0"/>
              </a:spcBef>
              <a:buSzPct val="100000"/>
              <a:defRPr sz="4800"/>
            </a:lvl9pPr>
          </a:lstStyle>
          <a:p>
            <a:endParaRPr/>
          </a:p>
        </p:txBody>
      </p:sp>
      <p:sp>
        <p:nvSpPr>
          <p:cNvPr id="36" name="Shape 36"/>
          <p:cNvSpPr txBox="1">
            <a:spLocks noGrp="1"/>
          </p:cNvSpPr>
          <p:nvPr>
            <p:ph type="sldNum" idx="12"/>
          </p:nvPr>
        </p:nvSpPr>
        <p:spPr>
          <a:xfrm>
            <a:off x="8472457" y="6217622"/>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7"/>
        <p:cNvGrpSpPr/>
        <p:nvPr/>
      </p:nvGrpSpPr>
      <p:grpSpPr>
        <a:xfrm>
          <a:off x="0" y="0"/>
          <a:ext cx="0" cy="0"/>
          <a:chOff x="0" y="0"/>
          <a:chExt cx="0" cy="0"/>
        </a:xfrm>
      </p:grpSpPr>
      <p:sp>
        <p:nvSpPr>
          <p:cNvPr id="38" name="Shape 38"/>
          <p:cNvSpPr/>
          <p:nvPr/>
        </p:nvSpPr>
        <p:spPr>
          <a:xfrm>
            <a:off x="4572000" y="100"/>
            <a:ext cx="4572000" cy="6858000"/>
          </a:xfrm>
          <a:prstGeom prst="rect">
            <a:avLst/>
          </a:prstGeom>
          <a:solidFill>
            <a:schemeClr val="dk1"/>
          </a:solidFill>
          <a:ln>
            <a:noFill/>
          </a:ln>
        </p:spPr>
        <p:txBody>
          <a:bodyPr lIns="91425" tIns="91425" rIns="91425" bIns="91425" anchor="ctr" anchorCtr="0">
            <a:noAutofit/>
          </a:bodyPr>
          <a:lstStyle/>
          <a:p>
            <a:pPr>
              <a:spcBef>
                <a:spcPts val="0"/>
              </a:spcBef>
              <a:buNone/>
            </a:pPr>
            <a:endParaRPr/>
          </a:p>
        </p:txBody>
      </p:sp>
      <p:cxnSp>
        <p:nvCxnSpPr>
          <p:cNvPr id="39" name="Shape 39"/>
          <p:cNvCxnSpPr/>
          <p:nvPr/>
        </p:nvCxnSpPr>
        <p:spPr>
          <a:xfrm>
            <a:off x="5029675" y="5994000"/>
            <a:ext cx="468300" cy="0"/>
          </a:xfrm>
          <a:prstGeom prst="straightConnector1">
            <a:avLst/>
          </a:prstGeom>
          <a:noFill/>
          <a:ln w="19050" cap="flat" cmpd="sng">
            <a:solidFill>
              <a:schemeClr val="lt2"/>
            </a:solidFill>
            <a:prstDash val="solid"/>
            <a:round/>
            <a:headEnd type="none" w="med" len="med"/>
            <a:tailEnd type="none" w="med" len="med"/>
          </a:ln>
        </p:spPr>
      </p:cxnSp>
      <p:sp>
        <p:nvSpPr>
          <p:cNvPr id="40" name="Shape 40"/>
          <p:cNvSpPr txBox="1">
            <a:spLocks noGrp="1"/>
          </p:cNvSpPr>
          <p:nvPr>
            <p:ph type="title"/>
          </p:nvPr>
        </p:nvSpPr>
        <p:spPr>
          <a:xfrm>
            <a:off x="265500" y="1607766"/>
            <a:ext cx="4045199" cy="2012699"/>
          </a:xfrm>
          <a:prstGeom prst="rect">
            <a:avLst/>
          </a:prstGeom>
        </p:spPr>
        <p:txBody>
          <a:bodyPr lIns="91425" tIns="91425" rIns="91425" bIns="91425" anchor="b" anchorCtr="0"/>
          <a:lstStyle>
            <a:lvl1pPr algn="ctr">
              <a:spcBef>
                <a:spcPts val="0"/>
              </a:spcBef>
              <a:buSzPct val="100000"/>
              <a:defRPr sz="4200"/>
            </a:lvl1pPr>
            <a:lvl2pPr algn="ctr">
              <a:spcBef>
                <a:spcPts val="0"/>
              </a:spcBef>
              <a:buSzPct val="100000"/>
              <a:defRPr sz="4200"/>
            </a:lvl2pPr>
            <a:lvl3pPr algn="ctr">
              <a:spcBef>
                <a:spcPts val="0"/>
              </a:spcBef>
              <a:buSzPct val="100000"/>
              <a:defRPr sz="4200"/>
            </a:lvl3pPr>
            <a:lvl4pPr algn="ctr">
              <a:spcBef>
                <a:spcPts val="0"/>
              </a:spcBef>
              <a:buSzPct val="100000"/>
              <a:defRPr sz="4200"/>
            </a:lvl4pPr>
            <a:lvl5pPr algn="ctr">
              <a:spcBef>
                <a:spcPts val="0"/>
              </a:spcBef>
              <a:buSzPct val="100000"/>
              <a:defRPr sz="4200"/>
            </a:lvl5pPr>
            <a:lvl6pPr algn="ctr">
              <a:spcBef>
                <a:spcPts val="0"/>
              </a:spcBef>
              <a:buSzPct val="100000"/>
              <a:defRPr sz="4200"/>
            </a:lvl6pPr>
            <a:lvl7pPr algn="ctr">
              <a:spcBef>
                <a:spcPts val="0"/>
              </a:spcBef>
              <a:buSzPct val="100000"/>
              <a:defRPr sz="4200"/>
            </a:lvl7pPr>
            <a:lvl8pPr algn="ctr">
              <a:spcBef>
                <a:spcPts val="0"/>
              </a:spcBef>
              <a:buSzPct val="100000"/>
              <a:defRPr sz="4200"/>
            </a:lvl8pPr>
            <a:lvl9pPr algn="ctr">
              <a:spcBef>
                <a:spcPts val="0"/>
              </a:spcBef>
              <a:buSzPct val="100000"/>
              <a:defRPr sz="4200"/>
            </a:lvl9pPr>
          </a:lstStyle>
          <a:p>
            <a:endParaRPr/>
          </a:p>
        </p:txBody>
      </p:sp>
      <p:sp>
        <p:nvSpPr>
          <p:cNvPr id="41" name="Shape 41"/>
          <p:cNvSpPr txBox="1">
            <a:spLocks noGrp="1"/>
          </p:cNvSpPr>
          <p:nvPr>
            <p:ph type="subTitle" idx="1"/>
          </p:nvPr>
        </p:nvSpPr>
        <p:spPr>
          <a:xfrm>
            <a:off x="265500" y="3692001"/>
            <a:ext cx="4045199" cy="1793999"/>
          </a:xfrm>
          <a:prstGeom prst="rect">
            <a:avLst/>
          </a:prstGeom>
        </p:spPr>
        <p:txBody>
          <a:bodyPr lIns="91425" tIns="91425" rIns="91425" bIns="91425" anchor="t" anchorCtr="0"/>
          <a:lstStyle>
            <a:lvl1pPr algn="ctr">
              <a:lnSpc>
                <a:spcPct val="100000"/>
              </a:lnSpc>
              <a:spcBef>
                <a:spcPts val="0"/>
              </a:spcBef>
              <a:spcAft>
                <a:spcPts val="0"/>
              </a:spcAft>
              <a:buSzPct val="100000"/>
              <a:buNone/>
              <a:defRPr sz="2100"/>
            </a:lvl1pPr>
            <a:lvl2pPr algn="ctr">
              <a:lnSpc>
                <a:spcPct val="100000"/>
              </a:lnSpc>
              <a:spcBef>
                <a:spcPts val="0"/>
              </a:spcBef>
              <a:spcAft>
                <a:spcPts val="0"/>
              </a:spcAft>
              <a:buSzPct val="100000"/>
              <a:buNone/>
              <a:defRPr sz="2100"/>
            </a:lvl2pPr>
            <a:lvl3pPr algn="ctr">
              <a:lnSpc>
                <a:spcPct val="100000"/>
              </a:lnSpc>
              <a:spcBef>
                <a:spcPts val="0"/>
              </a:spcBef>
              <a:spcAft>
                <a:spcPts val="0"/>
              </a:spcAft>
              <a:buSzPct val="100000"/>
              <a:buNone/>
              <a:defRPr sz="2100"/>
            </a:lvl3pPr>
            <a:lvl4pPr algn="ctr">
              <a:lnSpc>
                <a:spcPct val="100000"/>
              </a:lnSpc>
              <a:spcBef>
                <a:spcPts val="0"/>
              </a:spcBef>
              <a:spcAft>
                <a:spcPts val="0"/>
              </a:spcAft>
              <a:buSzPct val="100000"/>
              <a:buNone/>
              <a:defRPr sz="2100"/>
            </a:lvl4pPr>
            <a:lvl5pPr algn="ctr">
              <a:lnSpc>
                <a:spcPct val="100000"/>
              </a:lnSpc>
              <a:spcBef>
                <a:spcPts val="0"/>
              </a:spcBef>
              <a:spcAft>
                <a:spcPts val="0"/>
              </a:spcAft>
              <a:buSzPct val="100000"/>
              <a:buNone/>
              <a:defRPr sz="2100"/>
            </a:lvl5pPr>
            <a:lvl6pPr algn="ctr">
              <a:lnSpc>
                <a:spcPct val="100000"/>
              </a:lnSpc>
              <a:spcBef>
                <a:spcPts val="0"/>
              </a:spcBef>
              <a:spcAft>
                <a:spcPts val="0"/>
              </a:spcAft>
              <a:buSzPct val="100000"/>
              <a:buNone/>
              <a:defRPr sz="2100"/>
            </a:lvl6pPr>
            <a:lvl7pPr algn="ctr">
              <a:lnSpc>
                <a:spcPct val="100000"/>
              </a:lnSpc>
              <a:spcBef>
                <a:spcPts val="0"/>
              </a:spcBef>
              <a:spcAft>
                <a:spcPts val="0"/>
              </a:spcAft>
              <a:buSzPct val="100000"/>
              <a:buNone/>
              <a:defRPr sz="2100"/>
            </a:lvl7pPr>
            <a:lvl8pPr algn="ctr">
              <a:lnSpc>
                <a:spcPct val="100000"/>
              </a:lnSpc>
              <a:spcBef>
                <a:spcPts val="0"/>
              </a:spcBef>
              <a:spcAft>
                <a:spcPts val="0"/>
              </a:spcAft>
              <a:buSzPct val="100000"/>
              <a:buNone/>
              <a:defRPr sz="2100"/>
            </a:lvl8pPr>
            <a:lvl9pPr algn="ctr">
              <a:lnSpc>
                <a:spcPct val="100000"/>
              </a:lnSpc>
              <a:spcBef>
                <a:spcPts val="0"/>
              </a:spcBef>
              <a:spcAft>
                <a:spcPts val="0"/>
              </a:spcAft>
              <a:buSzPct val="100000"/>
              <a:buNone/>
              <a:defRPr sz="2100"/>
            </a:lvl9pPr>
          </a:lstStyle>
          <a:p>
            <a:endParaRPr/>
          </a:p>
        </p:txBody>
      </p:sp>
      <p:sp>
        <p:nvSpPr>
          <p:cNvPr id="42" name="Shape 42"/>
          <p:cNvSpPr txBox="1">
            <a:spLocks noGrp="1"/>
          </p:cNvSpPr>
          <p:nvPr>
            <p:ph type="body" idx="2"/>
          </p:nvPr>
        </p:nvSpPr>
        <p:spPr>
          <a:xfrm>
            <a:off x="4939500" y="965600"/>
            <a:ext cx="3837000" cy="4926900"/>
          </a:xfrm>
          <a:prstGeom prst="rect">
            <a:avLst/>
          </a:prstGeom>
        </p:spPr>
        <p:txBody>
          <a:bodyPr lIns="91425" tIns="91425" rIns="91425" bIns="91425" anchor="ctr" anchorCtr="0"/>
          <a:lstStyle>
            <a:lvl1pPr>
              <a:spcBef>
                <a:spcPts val="0"/>
              </a:spcBef>
              <a:buClr>
                <a:schemeClr val="lt1"/>
              </a:buClr>
              <a:defRPr>
                <a:solidFill>
                  <a:schemeClr val="lt1"/>
                </a:solidFill>
              </a:defRPr>
            </a:lvl1pPr>
            <a:lvl2pPr>
              <a:spcBef>
                <a:spcPts val="0"/>
              </a:spcBef>
              <a:buClr>
                <a:schemeClr val="lt1"/>
              </a:buClr>
              <a:defRPr>
                <a:solidFill>
                  <a:schemeClr val="lt1"/>
                </a:solidFill>
              </a:defRPr>
            </a:lvl2pPr>
            <a:lvl3pPr>
              <a:spcBef>
                <a:spcPts val="0"/>
              </a:spcBef>
              <a:buClr>
                <a:schemeClr val="lt1"/>
              </a:buClr>
              <a:defRPr>
                <a:solidFill>
                  <a:schemeClr val="lt1"/>
                </a:solidFill>
              </a:defRPr>
            </a:lvl3pPr>
            <a:lvl4pPr>
              <a:spcBef>
                <a:spcPts val="0"/>
              </a:spcBef>
              <a:buClr>
                <a:schemeClr val="lt1"/>
              </a:buClr>
              <a:defRPr>
                <a:solidFill>
                  <a:schemeClr val="lt1"/>
                </a:solidFill>
              </a:defRPr>
            </a:lvl4pPr>
            <a:lvl5pPr>
              <a:spcBef>
                <a:spcPts val="0"/>
              </a:spcBef>
              <a:buClr>
                <a:schemeClr val="lt1"/>
              </a:buClr>
              <a:defRPr>
                <a:solidFill>
                  <a:schemeClr val="lt1"/>
                </a:solidFill>
              </a:defRPr>
            </a:lvl5pPr>
            <a:lvl6pPr>
              <a:spcBef>
                <a:spcPts val="0"/>
              </a:spcBef>
              <a:buClr>
                <a:schemeClr val="lt1"/>
              </a:buClr>
              <a:defRPr>
                <a:solidFill>
                  <a:schemeClr val="lt1"/>
                </a:solidFill>
              </a:defRPr>
            </a:lvl6pPr>
            <a:lvl7pPr>
              <a:spcBef>
                <a:spcPts val="0"/>
              </a:spcBef>
              <a:buClr>
                <a:schemeClr val="lt1"/>
              </a:buClr>
              <a:defRPr>
                <a:solidFill>
                  <a:schemeClr val="lt1"/>
                </a:solidFill>
              </a:defRPr>
            </a:lvl7pPr>
            <a:lvl8pPr>
              <a:spcBef>
                <a:spcPts val="0"/>
              </a:spcBef>
              <a:buClr>
                <a:schemeClr val="lt1"/>
              </a:buClr>
              <a:defRPr>
                <a:solidFill>
                  <a:schemeClr val="lt1"/>
                </a:solidFill>
              </a:defRPr>
            </a:lvl8pPr>
            <a:lvl9pPr>
              <a:spcBef>
                <a:spcPts val="0"/>
              </a:spcBef>
              <a:buClr>
                <a:schemeClr val="lt1"/>
              </a:buClr>
              <a:defRPr>
                <a:solidFill>
                  <a:schemeClr val="lt1"/>
                </a:solidFill>
              </a:defRPr>
            </a:lvl9pPr>
          </a:lstStyle>
          <a:p>
            <a:endParaRPr/>
          </a:p>
        </p:txBody>
      </p:sp>
      <p:sp>
        <p:nvSpPr>
          <p:cNvPr id="43" name="Shape 43"/>
          <p:cNvSpPr txBox="1">
            <a:spLocks noGrp="1"/>
          </p:cNvSpPr>
          <p:nvPr>
            <p:ph type="sldNum" idx="12"/>
          </p:nvPr>
        </p:nvSpPr>
        <p:spPr>
          <a:xfrm>
            <a:off x="8472457" y="6217622"/>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Caption">
    <p:spTree>
      <p:nvGrpSpPr>
        <p:cNvPr id="1" name="Shape 44"/>
        <p:cNvGrpSpPr/>
        <p:nvPr/>
      </p:nvGrpSpPr>
      <p:grpSpPr>
        <a:xfrm>
          <a:off x="0" y="0"/>
          <a:ext cx="0" cy="0"/>
          <a:chOff x="0" y="0"/>
          <a:chExt cx="0" cy="0"/>
        </a:xfrm>
      </p:grpSpPr>
      <p:sp>
        <p:nvSpPr>
          <p:cNvPr id="45" name="Shape 45"/>
          <p:cNvSpPr txBox="1">
            <a:spLocks noGrp="1"/>
          </p:cNvSpPr>
          <p:nvPr>
            <p:ph type="body" idx="1"/>
          </p:nvPr>
        </p:nvSpPr>
        <p:spPr>
          <a:xfrm>
            <a:off x="311700" y="5649100"/>
            <a:ext cx="5998800" cy="798299"/>
          </a:xfrm>
          <a:prstGeom prst="rect">
            <a:avLst/>
          </a:prstGeom>
        </p:spPr>
        <p:txBody>
          <a:bodyPr lIns="91425" tIns="91425" rIns="91425" bIns="91425" anchor="ctr" anchorCtr="0"/>
          <a:lstStyle>
            <a:lvl1pPr>
              <a:lnSpc>
                <a:spcPct val="100000"/>
              </a:lnSpc>
              <a:spcBef>
                <a:spcPts val="0"/>
              </a:spcBef>
              <a:spcAft>
                <a:spcPts val="0"/>
              </a:spcAft>
              <a:buSzPct val="100000"/>
              <a:buNone/>
              <a:defRPr sz="2100"/>
            </a:lvl1pPr>
          </a:lstStyle>
          <a:p>
            <a:endParaRPr/>
          </a:p>
        </p:txBody>
      </p:sp>
      <p:sp>
        <p:nvSpPr>
          <p:cNvPr id="46" name="Shape 46"/>
          <p:cNvSpPr txBox="1">
            <a:spLocks noGrp="1"/>
          </p:cNvSpPr>
          <p:nvPr>
            <p:ph type="sldNum" idx="12"/>
          </p:nvPr>
        </p:nvSpPr>
        <p:spPr>
          <a:xfrm>
            <a:off x="8472457" y="6217622"/>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Big Number">
    <p:spTree>
      <p:nvGrpSpPr>
        <p:cNvPr id="1" name="Shape 47"/>
        <p:cNvGrpSpPr/>
        <p:nvPr/>
      </p:nvGrpSpPr>
      <p:grpSpPr>
        <a:xfrm>
          <a:off x="0" y="0"/>
          <a:ext cx="0" cy="0"/>
          <a:chOff x="0" y="0"/>
          <a:chExt cx="0" cy="0"/>
        </a:xfrm>
      </p:grpSpPr>
      <p:sp>
        <p:nvSpPr>
          <p:cNvPr id="48" name="Shape 48"/>
          <p:cNvSpPr/>
          <p:nvPr/>
        </p:nvSpPr>
        <p:spPr>
          <a:xfrm>
            <a:off x="0" y="6727600"/>
            <a:ext cx="9144000" cy="130499"/>
          </a:xfrm>
          <a:prstGeom prst="rect">
            <a:avLst/>
          </a:prstGeom>
          <a:solidFill>
            <a:schemeClr val="lt2"/>
          </a:solidFill>
          <a:ln>
            <a:noFill/>
          </a:ln>
        </p:spPr>
        <p:txBody>
          <a:bodyPr lIns="91425" tIns="91425" rIns="91425" bIns="91425" anchor="ctr" anchorCtr="0">
            <a:noAutofit/>
          </a:bodyPr>
          <a:lstStyle/>
          <a:p>
            <a:pPr>
              <a:spcBef>
                <a:spcPts val="0"/>
              </a:spcBef>
              <a:buNone/>
            </a:pPr>
            <a:endParaRPr/>
          </a:p>
        </p:txBody>
      </p:sp>
      <p:sp>
        <p:nvSpPr>
          <p:cNvPr id="49" name="Shape 49"/>
          <p:cNvSpPr txBox="1">
            <a:spLocks noGrp="1"/>
          </p:cNvSpPr>
          <p:nvPr>
            <p:ph type="title"/>
          </p:nvPr>
        </p:nvSpPr>
        <p:spPr>
          <a:xfrm>
            <a:off x="311700" y="1321966"/>
            <a:ext cx="8520599" cy="2557200"/>
          </a:xfrm>
          <a:prstGeom prst="rect">
            <a:avLst/>
          </a:prstGeom>
        </p:spPr>
        <p:txBody>
          <a:bodyPr lIns="91425" tIns="91425" rIns="91425" bIns="91425" anchor="ctr" anchorCtr="0"/>
          <a:lstStyle>
            <a:lvl1pPr algn="ctr">
              <a:spcBef>
                <a:spcPts val="0"/>
              </a:spcBef>
              <a:buSzPct val="100000"/>
              <a:defRPr sz="14000" b="1"/>
            </a:lvl1pPr>
            <a:lvl2pPr algn="ctr">
              <a:spcBef>
                <a:spcPts val="0"/>
              </a:spcBef>
              <a:buSzPct val="100000"/>
              <a:defRPr sz="14000" b="1"/>
            </a:lvl2pPr>
            <a:lvl3pPr algn="ctr">
              <a:spcBef>
                <a:spcPts val="0"/>
              </a:spcBef>
              <a:buSzPct val="100000"/>
              <a:defRPr sz="14000" b="1"/>
            </a:lvl3pPr>
            <a:lvl4pPr algn="ctr">
              <a:spcBef>
                <a:spcPts val="0"/>
              </a:spcBef>
              <a:buSzPct val="100000"/>
              <a:defRPr sz="14000" b="1"/>
            </a:lvl4pPr>
            <a:lvl5pPr algn="ctr">
              <a:spcBef>
                <a:spcPts val="0"/>
              </a:spcBef>
              <a:buSzPct val="100000"/>
              <a:defRPr sz="14000" b="1"/>
            </a:lvl5pPr>
            <a:lvl6pPr algn="ctr">
              <a:spcBef>
                <a:spcPts val="0"/>
              </a:spcBef>
              <a:buSzPct val="100000"/>
              <a:defRPr sz="14000" b="1"/>
            </a:lvl6pPr>
            <a:lvl7pPr algn="ctr">
              <a:spcBef>
                <a:spcPts val="0"/>
              </a:spcBef>
              <a:buSzPct val="100000"/>
              <a:defRPr sz="14000" b="1"/>
            </a:lvl7pPr>
            <a:lvl8pPr algn="ctr">
              <a:spcBef>
                <a:spcPts val="0"/>
              </a:spcBef>
              <a:buSzPct val="100000"/>
              <a:defRPr sz="14000" b="1"/>
            </a:lvl8pPr>
            <a:lvl9pPr algn="ctr">
              <a:spcBef>
                <a:spcPts val="0"/>
              </a:spcBef>
              <a:buSzPct val="100000"/>
              <a:defRPr sz="14000" b="1"/>
            </a:lvl9pPr>
          </a:lstStyle>
          <a:p>
            <a:endParaRPr/>
          </a:p>
        </p:txBody>
      </p:sp>
      <p:sp>
        <p:nvSpPr>
          <p:cNvPr id="50" name="Shape 50"/>
          <p:cNvSpPr txBox="1">
            <a:spLocks noGrp="1"/>
          </p:cNvSpPr>
          <p:nvPr>
            <p:ph type="body" idx="1"/>
          </p:nvPr>
        </p:nvSpPr>
        <p:spPr>
          <a:xfrm>
            <a:off x="311700" y="4095066"/>
            <a:ext cx="8520599" cy="1202399"/>
          </a:xfrm>
          <a:prstGeom prst="rect">
            <a:avLst/>
          </a:prstGeom>
        </p:spPr>
        <p:txBody>
          <a:bodyPr lIns="91425" tIns="91425" rIns="91425" bIns="91425" anchor="t" anchorCtr="0"/>
          <a:lstStyle>
            <a:lvl1pPr algn="ctr">
              <a:spcBef>
                <a:spcPts val="0"/>
              </a:spcBef>
              <a:defRPr/>
            </a:lvl1pPr>
            <a:lvl2pPr algn="ctr">
              <a:spcBef>
                <a:spcPts val="0"/>
              </a:spcBef>
              <a:defRPr/>
            </a:lvl2pPr>
            <a:lvl3pPr algn="ctr">
              <a:spcBef>
                <a:spcPts val="0"/>
              </a:spcBef>
              <a:defRPr/>
            </a:lvl3pPr>
            <a:lvl4pPr algn="ctr">
              <a:spcBef>
                <a:spcPts val="0"/>
              </a:spcBef>
              <a:defRPr/>
            </a:lvl4pPr>
            <a:lvl5pPr algn="ctr">
              <a:spcBef>
                <a:spcPts val="0"/>
              </a:spcBef>
              <a:defRPr/>
            </a:lvl5pPr>
            <a:lvl6pPr algn="ctr">
              <a:spcBef>
                <a:spcPts val="0"/>
              </a:spcBef>
              <a:defRPr/>
            </a:lvl6pPr>
            <a:lvl7pPr algn="ctr">
              <a:spcBef>
                <a:spcPts val="0"/>
              </a:spcBef>
              <a:defRPr/>
            </a:lvl7pPr>
            <a:lvl8pPr algn="ctr">
              <a:spcBef>
                <a:spcPts val="0"/>
              </a:spcBef>
              <a:defRPr/>
            </a:lvl8pPr>
            <a:lvl9pPr algn="ctr">
              <a:spcBef>
                <a:spcPts val="0"/>
              </a:spcBef>
              <a:defRPr/>
            </a:lvl9pPr>
          </a:lstStyle>
          <a:p>
            <a:endParaRPr/>
          </a:p>
        </p:txBody>
      </p:sp>
      <p:sp>
        <p:nvSpPr>
          <p:cNvPr id="51" name="Shape 51"/>
          <p:cNvSpPr txBox="1">
            <a:spLocks noGrp="1"/>
          </p:cNvSpPr>
          <p:nvPr>
            <p:ph type="sldNum" idx="12"/>
          </p:nvPr>
        </p:nvSpPr>
        <p:spPr>
          <a:xfrm>
            <a:off x="8472457" y="6217622"/>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2"/>
        <p:cNvGrpSpPr/>
        <p:nvPr/>
      </p:nvGrpSpPr>
      <p:grpSpPr>
        <a:xfrm>
          <a:off x="0" y="0"/>
          <a:ext cx="0" cy="0"/>
          <a:chOff x="0" y="0"/>
          <a:chExt cx="0" cy="0"/>
        </a:xfrm>
      </p:grpSpPr>
      <p:sp>
        <p:nvSpPr>
          <p:cNvPr id="53" name="Shape 53"/>
          <p:cNvSpPr txBox="1">
            <a:spLocks noGrp="1"/>
          </p:cNvSpPr>
          <p:nvPr>
            <p:ph type="sldNum" idx="12"/>
          </p:nvPr>
        </p:nvSpPr>
        <p:spPr>
          <a:xfrm>
            <a:off x="8472457" y="6217622"/>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
        <p:cNvGrpSpPr/>
        <p:nvPr/>
      </p:nvGrpSpPr>
      <p:grpSpPr>
        <a:xfrm>
          <a:off x="0" y="0"/>
          <a:ext cx="0" cy="0"/>
          <a:chOff x="0" y="0"/>
          <a:chExt cx="0" cy="0"/>
        </a:xfrm>
      </p:grpSpPr>
      <p:sp>
        <p:nvSpPr>
          <p:cNvPr id="5" name="Shape 5"/>
          <p:cNvSpPr txBox="1">
            <a:spLocks noGrp="1"/>
          </p:cNvSpPr>
          <p:nvPr>
            <p:ph type="title"/>
          </p:nvPr>
        </p:nvSpPr>
        <p:spPr>
          <a:xfrm>
            <a:off x="311700" y="593366"/>
            <a:ext cx="8520599" cy="763500"/>
          </a:xfrm>
          <a:prstGeom prst="rect">
            <a:avLst/>
          </a:prstGeom>
          <a:noFill/>
          <a:ln>
            <a:noFill/>
          </a:ln>
        </p:spPr>
        <p:txBody>
          <a:bodyPr lIns="91425" tIns="91425" rIns="91425" bIns="91425" anchor="t" anchorCtr="0"/>
          <a:lstStyle>
            <a:lvl1pPr>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1pPr>
            <a:lvl2pPr>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2pPr>
            <a:lvl3pPr>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3pPr>
            <a:lvl4pPr>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4pPr>
            <a:lvl5pPr>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5pPr>
            <a:lvl6pPr>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6pPr>
            <a:lvl7pPr>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7pPr>
            <a:lvl8pPr>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8pPr>
            <a:lvl9pPr>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9pPr>
          </a:lstStyle>
          <a:p>
            <a:endParaRPr/>
          </a:p>
        </p:txBody>
      </p:sp>
      <p:sp>
        <p:nvSpPr>
          <p:cNvPr id="6" name="Shape 6"/>
          <p:cNvSpPr txBox="1">
            <a:spLocks noGrp="1"/>
          </p:cNvSpPr>
          <p:nvPr>
            <p:ph type="body" idx="1"/>
          </p:nvPr>
        </p:nvSpPr>
        <p:spPr>
          <a:xfrm>
            <a:off x="311700" y="1536633"/>
            <a:ext cx="8520599" cy="4555199"/>
          </a:xfrm>
          <a:prstGeom prst="rect">
            <a:avLst/>
          </a:prstGeom>
          <a:noFill/>
          <a:ln>
            <a:noFill/>
          </a:ln>
        </p:spPr>
        <p:txBody>
          <a:bodyPr lIns="91425" tIns="91425" rIns="91425" bIns="91425" anchor="t" anchorCtr="0"/>
          <a:lstStyle>
            <a:lvl1pPr>
              <a:lnSpc>
                <a:spcPct val="115000"/>
              </a:lnSpc>
              <a:spcBef>
                <a:spcPts val="0"/>
              </a:spcBef>
              <a:spcAft>
                <a:spcPts val="1600"/>
              </a:spcAft>
              <a:buClr>
                <a:schemeClr val="accent3"/>
              </a:buClr>
              <a:buSzPct val="100000"/>
              <a:buFont typeface="Proxima Nova"/>
              <a:defRPr sz="1800">
                <a:solidFill>
                  <a:schemeClr val="accent3"/>
                </a:solidFill>
                <a:latin typeface="Proxima Nova"/>
                <a:ea typeface="Proxima Nova"/>
                <a:cs typeface="Proxima Nova"/>
                <a:sym typeface="Proxima Nova"/>
              </a:defRPr>
            </a:lvl1pPr>
            <a:lvl2pPr>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2pPr>
            <a:lvl3pPr>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3pPr>
            <a:lvl4pPr>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4pPr>
            <a:lvl5pPr>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5pPr>
            <a:lvl6pPr>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6pPr>
            <a:lvl7pPr>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7pPr>
            <a:lvl8pPr>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8pPr>
            <a:lvl9pPr>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9pPr>
          </a:lstStyle>
          <a:p>
            <a:endParaRPr/>
          </a:p>
        </p:txBody>
      </p:sp>
      <p:sp>
        <p:nvSpPr>
          <p:cNvPr id="7" name="Shape 7"/>
          <p:cNvSpPr txBox="1">
            <a:spLocks noGrp="1"/>
          </p:cNvSpPr>
          <p:nvPr>
            <p:ph type="sldNum" idx="12"/>
          </p:nvPr>
        </p:nvSpPr>
        <p:spPr>
          <a:xfrm>
            <a:off x="8472457" y="6217622"/>
            <a:ext cx="548699" cy="524699"/>
          </a:xfrm>
          <a:prstGeom prst="rect">
            <a:avLst/>
          </a:prstGeom>
          <a:noFill/>
          <a:ln>
            <a:noFill/>
          </a:ln>
        </p:spPr>
        <p:txBody>
          <a:bodyPr lIns="91425" tIns="91425" rIns="91425" bIns="91425" anchor="ctr" anchorCtr="0">
            <a:noAutofit/>
          </a:bodyPr>
          <a:lstStyle/>
          <a:p>
            <a:pPr algn="r">
              <a:spcBef>
                <a:spcPts val="0"/>
              </a:spcBef>
              <a:buNone/>
            </a:pPr>
            <a:fld id="{00000000-1234-1234-1234-123412341234}" type="slidenum">
              <a:rPr lang="en" sz="1000">
                <a:solidFill>
                  <a:schemeClr val="dk1"/>
                </a:solidFill>
                <a:latin typeface="Proxima Nova"/>
                <a:ea typeface="Proxima Nova"/>
                <a:cs typeface="Proxima Nova"/>
                <a:sym typeface="Proxima Nova"/>
              </a:rPr>
              <a:t>‹#›</a:t>
            </a:fld>
            <a:endParaRPr lang="en" sz="1000">
              <a:solidFill>
                <a:schemeClr val="dk1"/>
              </a:solidFill>
              <a:latin typeface="Proxima Nova"/>
              <a:ea typeface="Proxima Nova"/>
              <a:cs typeface="Proxima Nova"/>
              <a:sym typeface="Proxima Nova"/>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Shape 55"/>
          <p:cNvSpPr txBox="1">
            <a:spLocks noGrp="1"/>
          </p:cNvSpPr>
          <p:nvPr>
            <p:ph type="ctrTitle"/>
          </p:nvPr>
        </p:nvSpPr>
        <p:spPr>
          <a:xfrm>
            <a:off x="510450" y="1676400"/>
            <a:ext cx="8123100" cy="2117999"/>
          </a:xfrm>
          <a:prstGeom prst="rect">
            <a:avLst/>
          </a:prstGeom>
        </p:spPr>
        <p:txBody>
          <a:bodyPr lIns="91425" tIns="91425" rIns="91425" bIns="91425" anchor="b" anchorCtr="0">
            <a:noAutofit/>
          </a:bodyPr>
          <a:lstStyle/>
          <a:p>
            <a:pPr lvl="0" rtl="0">
              <a:spcBef>
                <a:spcPts val="0"/>
              </a:spcBef>
              <a:buNone/>
            </a:pPr>
            <a:r>
              <a:rPr lang="en" dirty="0" smtClean="0"/>
              <a:t>Testbed to Simulate &amp; Analyze RCPS</a:t>
            </a:r>
            <a:endParaRPr lang="en" dirty="0"/>
          </a:p>
        </p:txBody>
      </p:sp>
      <p:sp>
        <p:nvSpPr>
          <p:cNvPr id="56" name="Shape 56"/>
          <p:cNvSpPr txBox="1">
            <a:spLocks noGrp="1"/>
          </p:cNvSpPr>
          <p:nvPr>
            <p:ph type="subTitle" idx="1"/>
          </p:nvPr>
        </p:nvSpPr>
        <p:spPr>
          <a:xfrm>
            <a:off x="510450" y="4243083"/>
            <a:ext cx="8123100" cy="840000"/>
          </a:xfrm>
          <a:prstGeom prst="rect">
            <a:avLst/>
          </a:prstGeom>
        </p:spPr>
        <p:txBody>
          <a:bodyPr lIns="91425" tIns="91425" rIns="91425" bIns="91425" anchor="t" anchorCtr="0">
            <a:noAutofit/>
          </a:bodyPr>
          <a:lstStyle/>
          <a:p>
            <a:pPr rtl="0">
              <a:spcBef>
                <a:spcPts val="0"/>
              </a:spcBef>
              <a:buNone/>
            </a:pPr>
            <a:r>
              <a:rPr lang="en" dirty="0"/>
              <a:t>Pranav Srinivas Kumar, William </a:t>
            </a:r>
            <a:r>
              <a:rPr lang="en" dirty="0" smtClean="0"/>
              <a:t>Emfinger, and </a:t>
            </a:r>
            <a:r>
              <a:rPr lang="en" dirty="0"/>
              <a:t>Gabor </a:t>
            </a:r>
            <a:r>
              <a:rPr lang="en" dirty="0" smtClean="0"/>
              <a:t>Karsai</a:t>
            </a:r>
          </a:p>
          <a:p>
            <a:pPr rtl="0">
              <a:spcBef>
                <a:spcPts val="0"/>
              </a:spcBef>
              <a:buNone/>
            </a:pPr>
            <a:endParaRPr lang="en" dirty="0"/>
          </a:p>
          <a:p>
            <a:pPr rtl="0">
              <a:spcBef>
                <a:spcPts val="0"/>
              </a:spcBef>
              <a:buNone/>
            </a:pPr>
            <a:endParaRPr dirty="0"/>
          </a:p>
          <a:p>
            <a:pPr rtl="0">
              <a:spcBef>
                <a:spcPts val="0"/>
              </a:spcBef>
              <a:buNone/>
            </a:pPr>
            <a:r>
              <a:rPr lang="en" sz="1200" dirty="0"/>
              <a:t>This work was supported by DARPA under contract NNA11AB14C and USAF/AFRL under Cooperative Agreement FA8750-13-2-0050, and by the National Science Foundation (CNS-1035655). </a:t>
            </a:r>
            <a:r>
              <a:rPr lang="en" sz="1200" dirty="0" smtClean="0"/>
              <a:t>Any </a:t>
            </a:r>
            <a:r>
              <a:rPr lang="en" sz="1200" dirty="0"/>
              <a:t>opinions, findings, and conclusions or recommendations expressed in this material are those of the author(s) and do not necessarily reflect the views of DARPA, USAF/AFRL, </a:t>
            </a:r>
            <a:r>
              <a:rPr lang="en" sz="1200" dirty="0" smtClean="0"/>
              <a:t>or the NSF.</a:t>
            </a:r>
            <a:endParaRPr lang="en" sz="1200" dirty="0"/>
          </a:p>
          <a:p>
            <a:pPr lvl="0" rtl="0">
              <a:spcBef>
                <a:spcPts val="0"/>
              </a:spcBef>
              <a:buNone/>
            </a:pPr>
            <a:endParaRPr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96200" y="152400"/>
            <a:ext cx="1290637" cy="948474"/>
          </a:xfrm>
          <a:prstGeom prst="rect">
            <a:avLst/>
          </a:prstGeom>
        </p:spPr>
      </p:pic>
    </p:spTree>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Kerbal Space Program – Autonomy &amp; Control</a:t>
            </a:r>
            <a:endParaRPr lang="en-US" dirty="0"/>
          </a:p>
        </p:txBody>
      </p:sp>
      <p:pic>
        <p:nvPicPr>
          <p:cNvPr id="2053"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01067" y="1371600"/>
            <a:ext cx="4741333" cy="2667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 y="1371600"/>
            <a:ext cx="4741333" cy="2667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887" y="4038599"/>
            <a:ext cx="4735646" cy="26638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4"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06755" y="4038600"/>
            <a:ext cx="4735645" cy="2663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2039399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SUMO – Resilient Sensing to Cyber-Attacks</a:t>
            </a:r>
            <a:endParaRPr lang="en-US" dirty="0"/>
          </a:p>
        </p:txBody>
      </p:sp>
      <p:sp>
        <p:nvSpPr>
          <p:cNvPr id="3" name="Rounded Rectangle 2"/>
          <p:cNvSpPr/>
          <p:nvPr/>
        </p:nvSpPr>
        <p:spPr>
          <a:xfrm>
            <a:off x="3142" y="5791200"/>
            <a:ext cx="1676400" cy="914400"/>
          </a:xfrm>
          <a:prstGeom prst="roundRect">
            <a:avLst/>
          </a:prstGeom>
          <a:solidFill>
            <a:srgbClr val="0070C0"/>
          </a:solidFill>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smtClean="0"/>
              <a:t>Inductive Loop Sensor Component</a:t>
            </a:r>
          </a:p>
        </p:txBody>
      </p:sp>
      <p:sp>
        <p:nvSpPr>
          <p:cNvPr id="9" name="Rounded Rectangle 8"/>
          <p:cNvSpPr/>
          <p:nvPr/>
        </p:nvSpPr>
        <p:spPr>
          <a:xfrm>
            <a:off x="936788" y="4419026"/>
            <a:ext cx="1676400" cy="914400"/>
          </a:xfrm>
          <a:prstGeom prst="roundRect">
            <a:avLst/>
          </a:prstGeom>
          <a:solidFill>
            <a:srgbClr val="0070C0"/>
          </a:solidFill>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smtClean="0"/>
              <a:t>Traffic Light Controller Component</a:t>
            </a:r>
          </a:p>
        </p:txBody>
      </p:sp>
      <p:sp>
        <p:nvSpPr>
          <p:cNvPr id="10" name="Rounded Rectangle 9"/>
          <p:cNvSpPr/>
          <p:nvPr/>
        </p:nvSpPr>
        <p:spPr>
          <a:xfrm>
            <a:off x="1861400" y="5791200"/>
            <a:ext cx="1676400" cy="914400"/>
          </a:xfrm>
          <a:prstGeom prst="roundRect">
            <a:avLst/>
          </a:prstGeom>
          <a:solidFill>
            <a:srgbClr val="0070C0"/>
          </a:solidFill>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smtClean="0"/>
              <a:t>Traffic Light Actuator Component</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2500" r="32500"/>
          <a:stretch/>
        </p:blipFill>
        <p:spPr>
          <a:xfrm>
            <a:off x="20424" y="1160930"/>
            <a:ext cx="4419600" cy="3147732"/>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1400" y="4282830"/>
            <a:ext cx="5562600" cy="2575170"/>
          </a:xfrm>
          <a:prstGeom prst="rect">
            <a:avLst/>
          </a:prstGeom>
        </p:spPr>
      </p:pic>
      <p:cxnSp>
        <p:nvCxnSpPr>
          <p:cNvPr id="11" name="Elbow Connector 10"/>
          <p:cNvCxnSpPr/>
          <p:nvPr/>
        </p:nvCxnSpPr>
        <p:spPr>
          <a:xfrm rot="5400000" flipH="1" flipV="1">
            <a:off x="893492" y="5095490"/>
            <a:ext cx="457774" cy="933646"/>
          </a:xfrm>
          <a:prstGeom prst="bentConnector3">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2" name="Elbow Connector 11"/>
          <p:cNvCxnSpPr/>
          <p:nvPr/>
        </p:nvCxnSpPr>
        <p:spPr>
          <a:xfrm rot="16200000" flipV="1">
            <a:off x="2190265" y="5100007"/>
            <a:ext cx="457774" cy="924612"/>
          </a:xfrm>
          <a:prstGeom prst="bentConnector3">
            <a:avLst/>
          </a:prstGeom>
          <a:ln>
            <a:headEnd type="triangle"/>
            <a:tailEnd type="none"/>
          </a:ln>
        </p:spPr>
        <p:style>
          <a:lnRef idx="3">
            <a:schemeClr val="accent1"/>
          </a:lnRef>
          <a:fillRef idx="0">
            <a:schemeClr val="accent1"/>
          </a:fillRef>
          <a:effectRef idx="2">
            <a:schemeClr val="accent1"/>
          </a:effectRef>
          <a:fontRef idx="minor">
            <a:schemeClr val="tx1"/>
          </a:fontRef>
        </p:style>
      </p:cxnSp>
      <p:sp>
        <p:nvSpPr>
          <p:cNvPr id="18" name="Shape 61"/>
          <p:cNvSpPr txBox="1">
            <a:spLocks/>
          </p:cNvSpPr>
          <p:nvPr/>
        </p:nvSpPr>
        <p:spPr>
          <a:xfrm>
            <a:off x="4495800" y="1148361"/>
            <a:ext cx="4495799" cy="3042639"/>
          </a:xfrm>
          <a:prstGeom prst="rect">
            <a:avLst/>
          </a:prstGeom>
          <a:noFill/>
          <a:ln>
            <a:noFill/>
          </a:ln>
        </p:spPr>
        <p:txBody>
          <a:bodyPr lIns="91425" tIns="91425" rIns="91425" bIns="91425" anchor="t" anchorCtr="0">
            <a:noAutofit/>
          </a:bodyPr>
          <a:lstStyle>
            <a:defPPr marR="0" algn="l" rtl="0">
              <a:lnSpc>
                <a:spcPct val="100000"/>
              </a:lnSpc>
              <a:spcBef>
                <a:spcPts val="0"/>
              </a:spcBef>
              <a:spcAft>
                <a:spcPts val="0"/>
              </a:spcAft>
            </a:defPPr>
            <a:lvl1pPr marR="0" algn="l" rtl="0">
              <a:lnSpc>
                <a:spcPct val="115000"/>
              </a:lnSpc>
              <a:spcBef>
                <a:spcPts val="0"/>
              </a:spcBef>
              <a:spcAft>
                <a:spcPts val="1600"/>
              </a:spcAft>
              <a:buClr>
                <a:schemeClr val="accent3"/>
              </a:buClr>
              <a:buSzPct val="100000"/>
              <a:buFont typeface="Proxima Nova"/>
              <a:buNone/>
              <a:defRPr sz="1800" b="0" i="0" u="none" strike="noStrike" cap="none" baseline="0">
                <a:solidFill>
                  <a:schemeClr val="accent3"/>
                </a:solidFill>
                <a:latin typeface="Proxima Nova"/>
                <a:ea typeface="Proxima Nova"/>
                <a:cs typeface="Proxima Nova"/>
                <a:sym typeface="Proxima Nova"/>
                <a:rtl val="0"/>
              </a:defRPr>
            </a:lvl1pPr>
            <a:lvl2pPr marR="0" algn="l" rtl="0">
              <a:lnSpc>
                <a:spcPct val="115000"/>
              </a:lnSpc>
              <a:spcBef>
                <a:spcPts val="0"/>
              </a:spcBef>
              <a:spcAft>
                <a:spcPts val="1600"/>
              </a:spcAft>
              <a:buClr>
                <a:schemeClr val="accent3"/>
              </a:buClr>
              <a:buFont typeface="Proxima Nova"/>
              <a:buNone/>
              <a:defRPr sz="1400" b="0" i="0" u="none" strike="noStrike" cap="none" baseline="0">
                <a:solidFill>
                  <a:schemeClr val="accent3"/>
                </a:solidFill>
                <a:latin typeface="Proxima Nova"/>
                <a:ea typeface="Proxima Nova"/>
                <a:cs typeface="Proxima Nova"/>
                <a:sym typeface="Proxima Nova"/>
                <a:rtl val="0"/>
              </a:defRPr>
            </a:lvl2pPr>
            <a:lvl3pPr marR="0" algn="l" rtl="0">
              <a:lnSpc>
                <a:spcPct val="115000"/>
              </a:lnSpc>
              <a:spcBef>
                <a:spcPts val="0"/>
              </a:spcBef>
              <a:spcAft>
                <a:spcPts val="1600"/>
              </a:spcAft>
              <a:buClr>
                <a:schemeClr val="accent3"/>
              </a:buClr>
              <a:buFont typeface="Proxima Nova"/>
              <a:buNone/>
              <a:defRPr sz="1400" b="0" i="0" u="none" strike="noStrike" cap="none" baseline="0">
                <a:solidFill>
                  <a:schemeClr val="accent3"/>
                </a:solidFill>
                <a:latin typeface="Proxima Nova"/>
                <a:ea typeface="Proxima Nova"/>
                <a:cs typeface="Proxima Nova"/>
                <a:sym typeface="Proxima Nova"/>
                <a:rtl val="0"/>
              </a:defRPr>
            </a:lvl3pPr>
            <a:lvl4pPr marR="0" algn="l" rtl="0">
              <a:lnSpc>
                <a:spcPct val="115000"/>
              </a:lnSpc>
              <a:spcBef>
                <a:spcPts val="0"/>
              </a:spcBef>
              <a:spcAft>
                <a:spcPts val="1600"/>
              </a:spcAft>
              <a:buClr>
                <a:schemeClr val="accent3"/>
              </a:buClr>
              <a:buFont typeface="Proxima Nova"/>
              <a:buNone/>
              <a:defRPr sz="1400" b="0" i="0" u="none" strike="noStrike" cap="none" baseline="0">
                <a:solidFill>
                  <a:schemeClr val="accent3"/>
                </a:solidFill>
                <a:latin typeface="Proxima Nova"/>
                <a:ea typeface="Proxima Nova"/>
                <a:cs typeface="Proxima Nova"/>
                <a:sym typeface="Proxima Nova"/>
                <a:rtl val="0"/>
              </a:defRPr>
            </a:lvl4pPr>
            <a:lvl5pPr marR="0" algn="l" rtl="0">
              <a:lnSpc>
                <a:spcPct val="115000"/>
              </a:lnSpc>
              <a:spcBef>
                <a:spcPts val="0"/>
              </a:spcBef>
              <a:spcAft>
                <a:spcPts val="1600"/>
              </a:spcAft>
              <a:buClr>
                <a:schemeClr val="accent3"/>
              </a:buClr>
              <a:buFont typeface="Proxima Nova"/>
              <a:buNone/>
              <a:defRPr sz="1400" b="0" i="0" u="none" strike="noStrike" cap="none" baseline="0">
                <a:solidFill>
                  <a:schemeClr val="accent3"/>
                </a:solidFill>
                <a:latin typeface="Proxima Nova"/>
                <a:ea typeface="Proxima Nova"/>
                <a:cs typeface="Proxima Nova"/>
                <a:sym typeface="Proxima Nova"/>
                <a:rtl val="0"/>
              </a:defRPr>
            </a:lvl5pPr>
            <a:lvl6pPr marR="0" algn="l" rtl="0">
              <a:lnSpc>
                <a:spcPct val="115000"/>
              </a:lnSpc>
              <a:spcBef>
                <a:spcPts val="0"/>
              </a:spcBef>
              <a:spcAft>
                <a:spcPts val="1600"/>
              </a:spcAft>
              <a:buClr>
                <a:schemeClr val="accent3"/>
              </a:buClr>
              <a:buFont typeface="Proxima Nova"/>
              <a:buNone/>
              <a:defRPr sz="1400" b="0" i="0" u="none" strike="noStrike" cap="none" baseline="0">
                <a:solidFill>
                  <a:schemeClr val="accent3"/>
                </a:solidFill>
                <a:latin typeface="Proxima Nova"/>
                <a:ea typeface="Proxima Nova"/>
                <a:cs typeface="Proxima Nova"/>
                <a:sym typeface="Proxima Nova"/>
                <a:rtl val="0"/>
              </a:defRPr>
            </a:lvl6pPr>
            <a:lvl7pPr marR="0" algn="l" rtl="0">
              <a:lnSpc>
                <a:spcPct val="115000"/>
              </a:lnSpc>
              <a:spcBef>
                <a:spcPts val="0"/>
              </a:spcBef>
              <a:spcAft>
                <a:spcPts val="1600"/>
              </a:spcAft>
              <a:buClr>
                <a:schemeClr val="accent3"/>
              </a:buClr>
              <a:buFont typeface="Proxima Nova"/>
              <a:buNone/>
              <a:defRPr sz="1400" b="0" i="0" u="none" strike="noStrike" cap="none" baseline="0">
                <a:solidFill>
                  <a:schemeClr val="accent3"/>
                </a:solidFill>
                <a:latin typeface="Proxima Nova"/>
                <a:ea typeface="Proxima Nova"/>
                <a:cs typeface="Proxima Nova"/>
                <a:sym typeface="Proxima Nova"/>
                <a:rtl val="0"/>
              </a:defRPr>
            </a:lvl7pPr>
            <a:lvl8pPr marR="0" algn="l" rtl="0">
              <a:lnSpc>
                <a:spcPct val="115000"/>
              </a:lnSpc>
              <a:spcBef>
                <a:spcPts val="0"/>
              </a:spcBef>
              <a:spcAft>
                <a:spcPts val="1600"/>
              </a:spcAft>
              <a:buClr>
                <a:schemeClr val="accent3"/>
              </a:buClr>
              <a:buFont typeface="Proxima Nova"/>
              <a:buNone/>
              <a:defRPr sz="1400" b="0" i="0" u="none" strike="noStrike" cap="none" baseline="0">
                <a:solidFill>
                  <a:schemeClr val="accent3"/>
                </a:solidFill>
                <a:latin typeface="Proxima Nova"/>
                <a:ea typeface="Proxima Nova"/>
                <a:cs typeface="Proxima Nova"/>
                <a:sym typeface="Proxima Nova"/>
                <a:rtl val="0"/>
              </a:defRPr>
            </a:lvl8pPr>
            <a:lvl9pPr marR="0" algn="l" rtl="0">
              <a:lnSpc>
                <a:spcPct val="115000"/>
              </a:lnSpc>
              <a:spcBef>
                <a:spcPts val="0"/>
              </a:spcBef>
              <a:spcAft>
                <a:spcPts val="1600"/>
              </a:spcAft>
              <a:buClr>
                <a:schemeClr val="accent3"/>
              </a:buClr>
              <a:buFont typeface="Proxima Nova"/>
              <a:buNone/>
              <a:defRPr sz="1400" b="0" i="0" u="none" strike="noStrike" cap="none" baseline="0">
                <a:solidFill>
                  <a:schemeClr val="accent3"/>
                </a:solidFill>
                <a:latin typeface="Proxima Nova"/>
                <a:ea typeface="Proxima Nova"/>
                <a:cs typeface="Proxima Nova"/>
                <a:sym typeface="Proxima Nova"/>
                <a:rtl val="0"/>
              </a:defRPr>
            </a:lvl9pPr>
          </a:lstStyle>
          <a:p>
            <a:pPr marL="571500" indent="-342900">
              <a:lnSpc>
                <a:spcPct val="100000"/>
              </a:lnSpc>
              <a:spcAft>
                <a:spcPts val="600"/>
              </a:spcAft>
              <a:buSzPct val="120000"/>
              <a:buFont typeface="Proxima Nova" panose="020B0604020202020204" charset="0"/>
              <a:buChar char="●"/>
            </a:pPr>
            <a:r>
              <a:rPr lang="en-US" sz="2000" dirty="0">
                <a:solidFill>
                  <a:srgbClr val="0C343D"/>
                </a:solidFill>
              </a:rPr>
              <a:t>Deploy sensors, actuators, and controllers on the network</a:t>
            </a:r>
          </a:p>
          <a:p>
            <a:pPr marL="571500" indent="-342900">
              <a:lnSpc>
                <a:spcPct val="100000"/>
              </a:lnSpc>
              <a:spcAft>
                <a:spcPts val="600"/>
              </a:spcAft>
              <a:buSzPct val="120000"/>
              <a:buFont typeface="Proxima Nova" panose="020B0604020202020204" charset="0"/>
              <a:buChar char="●"/>
            </a:pPr>
            <a:r>
              <a:rPr lang="en-US" sz="2000" dirty="0">
                <a:solidFill>
                  <a:srgbClr val="0C343D"/>
                </a:solidFill>
              </a:rPr>
              <a:t>Attack specific groups or the system overall with </a:t>
            </a:r>
            <a:r>
              <a:rPr lang="en-US" sz="2000" dirty="0" smtClean="0">
                <a:solidFill>
                  <a:srgbClr val="0C343D"/>
                </a:solidFill>
              </a:rPr>
              <a:t>e.g. </a:t>
            </a:r>
            <a:r>
              <a:rPr lang="en-US" sz="2000" dirty="0">
                <a:solidFill>
                  <a:srgbClr val="0C343D"/>
                </a:solidFill>
              </a:rPr>
              <a:t>DDoS</a:t>
            </a:r>
          </a:p>
          <a:p>
            <a:pPr marL="571500" indent="-342900">
              <a:lnSpc>
                <a:spcPct val="100000"/>
              </a:lnSpc>
              <a:spcAft>
                <a:spcPts val="600"/>
              </a:spcAft>
              <a:buSzPct val="120000"/>
              <a:buFont typeface="Proxima Nova" panose="020B0604020202020204" charset="0"/>
              <a:buChar char="●"/>
            </a:pPr>
            <a:r>
              <a:rPr lang="en-US" sz="2000" dirty="0">
                <a:solidFill>
                  <a:srgbClr val="0C343D"/>
                </a:solidFill>
              </a:rPr>
              <a:t>Analyze how the application and system responded to the </a:t>
            </a:r>
            <a:r>
              <a:rPr lang="en-US" sz="2000" dirty="0" smtClean="0">
                <a:solidFill>
                  <a:srgbClr val="0C343D"/>
                </a:solidFill>
              </a:rPr>
              <a:t>attacks</a:t>
            </a:r>
            <a:endParaRPr lang="en" sz="1050" dirty="0">
              <a:solidFill>
                <a:srgbClr val="0C343D"/>
              </a:solidFill>
            </a:endParaRPr>
          </a:p>
          <a:p>
            <a:pPr marL="973138" indent="-344488">
              <a:lnSpc>
                <a:spcPct val="100000"/>
              </a:lnSpc>
              <a:spcAft>
                <a:spcPts val="600"/>
              </a:spcAft>
              <a:buSzPct val="120000"/>
              <a:buFont typeface="Courier New" panose="02070309020205020404" pitchFamily="49" charset="0"/>
              <a:buChar char="o"/>
            </a:pPr>
            <a:r>
              <a:rPr lang="en" sz="1600" dirty="0" smtClean="0">
                <a:solidFill>
                  <a:srgbClr val="0C343D"/>
                </a:solidFill>
              </a:rPr>
              <a:t>Develop optimal sensor/actuator placement and network configuration for resiliency against faults and attacks</a:t>
            </a:r>
            <a:endParaRPr lang="en" sz="1600" dirty="0">
              <a:solidFill>
                <a:srgbClr val="0C343D"/>
              </a:solidFill>
            </a:endParaRPr>
          </a:p>
          <a:p>
            <a:pPr marL="571500" indent="-342900">
              <a:lnSpc>
                <a:spcPct val="100000"/>
              </a:lnSpc>
              <a:spcAft>
                <a:spcPts val="600"/>
              </a:spcAft>
              <a:buSzPct val="120000"/>
              <a:buFont typeface="Proxima Nova" panose="020B0604020202020204" charset="0"/>
              <a:buChar char="●"/>
            </a:pPr>
            <a:endParaRPr lang="en-US" sz="1200" dirty="0">
              <a:solidFill>
                <a:srgbClr val="0C343D"/>
              </a:solidFill>
            </a:endParaRPr>
          </a:p>
          <a:p>
            <a:pPr marL="571500" indent="-342900">
              <a:lnSpc>
                <a:spcPct val="100000"/>
              </a:lnSpc>
              <a:spcAft>
                <a:spcPts val="600"/>
              </a:spcAft>
              <a:buSzPct val="120000"/>
              <a:buFont typeface="Proxima Nova" panose="020B0604020202020204" charset="0"/>
              <a:buChar char="●"/>
            </a:pPr>
            <a:endParaRPr lang="en-US" sz="2000" dirty="0">
              <a:solidFill>
                <a:srgbClr val="0C343D"/>
              </a:solidFill>
            </a:endParaRPr>
          </a:p>
        </p:txBody>
      </p:sp>
    </p:spTree>
    <p:extLst>
      <p:ext uri="{BB962C8B-B14F-4D97-AF65-F5344CB8AC3E}">
        <p14:creationId xmlns:p14="http://schemas.microsoft.com/office/powerpoint/2010/main" val="283105747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body" idx="1"/>
          </p:nvPr>
        </p:nvSpPr>
        <p:spPr>
          <a:xfrm>
            <a:off x="311700" y="1536633"/>
            <a:ext cx="8520599" cy="4555199"/>
          </a:xfrm>
          <a:prstGeom prst="rect">
            <a:avLst/>
          </a:prstGeom>
        </p:spPr>
        <p:txBody>
          <a:bodyPr lIns="91425" tIns="91425" rIns="91425" bIns="91425" anchor="t" anchorCtr="0">
            <a:noAutofit/>
          </a:bodyPr>
          <a:lstStyle/>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The RCPS testbed provides a HIL testing facility for experimentation with CPS code and system prototypes against real-time physics simulator(s) and an embedded network</a:t>
            </a:r>
          </a:p>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The testbed is supported by a model-based development environment for the rapid construction and deployment of CPS application software</a:t>
            </a:r>
          </a:p>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The flexibility of the physics simulation and the network emulation enables the execution of complex testing and evaluation scenarios</a:t>
            </a:r>
          </a:p>
          <a:p>
            <a:pPr marL="571500" indent="-342900">
              <a:lnSpc>
                <a:spcPct val="100000"/>
              </a:lnSpc>
              <a:spcAft>
                <a:spcPts val="600"/>
              </a:spcAft>
              <a:buSzPct val="120000"/>
              <a:buFont typeface="Proxima Nova" panose="020B0604020202020204" charset="0"/>
              <a:buChar char="●"/>
            </a:pPr>
            <a:endParaRPr lang="en" sz="2000" dirty="0">
              <a:solidFill>
                <a:srgbClr val="0C343D"/>
              </a:solidFill>
            </a:endParaRPr>
          </a:p>
          <a:p>
            <a:pPr marL="571500" lvl="5" indent="-342900">
              <a:lnSpc>
                <a:spcPct val="100000"/>
              </a:lnSpc>
              <a:spcAft>
                <a:spcPts val="600"/>
              </a:spcAft>
              <a:buSzPct val="120000"/>
              <a:buFont typeface="Proxima Nova" panose="020B0604020202020204" charset="0"/>
              <a:buChar char="●"/>
            </a:pPr>
            <a:endParaRPr lang="en" sz="2000" dirty="0">
              <a:solidFill>
                <a:srgbClr val="0C343D"/>
              </a:solidFill>
            </a:endParaRPr>
          </a:p>
          <a:p>
            <a:pPr marL="571500" indent="-342900">
              <a:lnSpc>
                <a:spcPct val="100000"/>
              </a:lnSpc>
              <a:spcAft>
                <a:spcPts val="600"/>
              </a:spcAft>
              <a:buSzPct val="120000"/>
              <a:buFont typeface="Proxima Nova" panose="020B0604020202020204" charset="0"/>
              <a:buChar char="●"/>
            </a:pPr>
            <a:endParaRPr lang="en" sz="2000" dirty="0" smtClean="0">
              <a:solidFill>
                <a:srgbClr val="0C343D"/>
              </a:solidFill>
            </a:endParaRPr>
          </a:p>
        </p:txBody>
      </p:sp>
      <p:sp>
        <p:nvSpPr>
          <p:cNvPr id="62" name="Shape 62"/>
          <p:cNvSpPr txBox="1">
            <a:spLocks noGrp="1"/>
          </p:cNvSpPr>
          <p:nvPr>
            <p:ph type="title"/>
          </p:nvPr>
        </p:nvSpPr>
        <p:spPr>
          <a:xfrm>
            <a:off x="311700" y="593366"/>
            <a:ext cx="8520599" cy="763500"/>
          </a:xfrm>
          <a:prstGeom prst="rect">
            <a:avLst/>
          </a:prstGeom>
        </p:spPr>
        <p:txBody>
          <a:bodyPr lIns="91425" tIns="91425" rIns="91425" bIns="91425" anchor="t" anchorCtr="0">
            <a:noAutofit/>
          </a:bodyPr>
          <a:lstStyle/>
          <a:p>
            <a:pPr>
              <a:spcBef>
                <a:spcPts val="0"/>
              </a:spcBef>
              <a:buNone/>
            </a:pPr>
            <a:r>
              <a:rPr lang="en" dirty="0" smtClean="0"/>
              <a:t>Conclusions</a:t>
            </a:r>
            <a:endParaRPr lang="en" dirty="0"/>
          </a:p>
        </p:txBody>
      </p:sp>
    </p:spTree>
    <p:extLst>
      <p:ext uri="{BB962C8B-B14F-4D97-AF65-F5344CB8AC3E}">
        <p14:creationId xmlns:p14="http://schemas.microsoft.com/office/powerpoint/2010/main" val="3158306328"/>
      </p:ext>
    </p:extLst>
  </p:cSld>
  <p:clrMapOvr>
    <a:masterClrMapping/>
  </p:clrMapOvr>
  <p:transition spd="slow">
    <p:cu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body" idx="1"/>
          </p:nvPr>
        </p:nvSpPr>
        <p:spPr>
          <a:xfrm>
            <a:off x="311700" y="1536633"/>
            <a:ext cx="8520599" cy="4555199"/>
          </a:xfrm>
          <a:prstGeom prst="rect">
            <a:avLst/>
          </a:prstGeom>
        </p:spPr>
        <p:txBody>
          <a:bodyPr lIns="91425" tIns="91425" rIns="91425" bIns="91425" anchor="t" anchorCtr="0">
            <a:noAutofit/>
          </a:bodyPr>
          <a:lstStyle/>
          <a:p>
            <a:pPr marL="571500" lvl="0" indent="-342900" rtl="0">
              <a:lnSpc>
                <a:spcPct val="100000"/>
              </a:lnSpc>
              <a:spcBef>
                <a:spcPts val="0"/>
              </a:spcBef>
              <a:spcAft>
                <a:spcPts val="1200"/>
              </a:spcAft>
              <a:buSzPct val="120000"/>
              <a:buFont typeface="Proxima Nova" panose="020B0604020202020204" charset="0"/>
              <a:buChar char="●"/>
            </a:pPr>
            <a:r>
              <a:rPr lang="en" sz="2000" dirty="0" smtClean="0">
                <a:solidFill>
                  <a:srgbClr val="0C343D"/>
                </a:solidFill>
              </a:rPr>
              <a:t>Developing software for Distributed CPS is hard</a:t>
            </a:r>
          </a:p>
          <a:p>
            <a:pPr marL="571500" lvl="0" indent="-342900" rtl="0">
              <a:lnSpc>
                <a:spcPct val="100000"/>
              </a:lnSpc>
              <a:spcBef>
                <a:spcPts val="0"/>
              </a:spcBef>
              <a:spcAft>
                <a:spcPts val="1200"/>
              </a:spcAft>
              <a:buSzPct val="120000"/>
              <a:buFont typeface="Proxima Nova" panose="020B0604020202020204" charset="0"/>
              <a:buChar char="●"/>
            </a:pPr>
            <a:r>
              <a:rPr lang="en" sz="2000" dirty="0" smtClean="0">
                <a:solidFill>
                  <a:srgbClr val="0C343D"/>
                </a:solidFill>
              </a:rPr>
              <a:t>Specialized Hardware and Control </a:t>
            </a:r>
          </a:p>
          <a:p>
            <a:pPr marL="571500" indent="-342900">
              <a:lnSpc>
                <a:spcPct val="100000"/>
              </a:lnSpc>
              <a:spcAft>
                <a:spcPts val="1200"/>
              </a:spcAft>
              <a:buSzPct val="120000"/>
              <a:buFont typeface="Proxima Nova" panose="020B0604020202020204" charset="0"/>
              <a:buChar char="●"/>
            </a:pPr>
            <a:r>
              <a:rPr lang="en" sz="2000" dirty="0">
                <a:solidFill>
                  <a:srgbClr val="0C343D"/>
                </a:solidFill>
              </a:rPr>
              <a:t>Rigorous testing before deployment – </a:t>
            </a:r>
            <a:r>
              <a:rPr lang="en" sz="2000" b="1" dirty="0">
                <a:solidFill>
                  <a:srgbClr val="0C343D"/>
                </a:solidFill>
              </a:rPr>
              <a:t>Design-time Guarantees</a:t>
            </a:r>
            <a:endParaRPr lang="en" sz="1600" b="1" dirty="0">
              <a:solidFill>
                <a:srgbClr val="0C343D"/>
              </a:solidFill>
            </a:endParaRPr>
          </a:p>
          <a:p>
            <a:pPr marL="973138" indent="-344488">
              <a:lnSpc>
                <a:spcPct val="100000"/>
              </a:lnSpc>
              <a:spcAft>
                <a:spcPts val="1200"/>
              </a:spcAft>
              <a:buSzPct val="120000"/>
              <a:buFont typeface="Courier New" panose="02070309020205020404" pitchFamily="49" charset="0"/>
              <a:buChar char="o"/>
            </a:pPr>
            <a:r>
              <a:rPr lang="en" sz="2000" dirty="0">
                <a:solidFill>
                  <a:srgbClr val="0C343D"/>
                </a:solidFill>
              </a:rPr>
              <a:t>Performance assurances, reliability, fail-safety etc.</a:t>
            </a:r>
          </a:p>
          <a:p>
            <a:pPr marL="973138" indent="-344488">
              <a:lnSpc>
                <a:spcPct val="100000"/>
              </a:lnSpc>
              <a:spcAft>
                <a:spcPts val="1200"/>
              </a:spcAft>
              <a:buSzPct val="120000"/>
              <a:buFont typeface="Courier New" panose="02070309020205020404" pitchFamily="49" charset="0"/>
              <a:buChar char="o"/>
            </a:pPr>
            <a:r>
              <a:rPr lang="en" sz="2000" dirty="0"/>
              <a:t>UAV/UUV systems, fractionated spacecraft, autonomous vehicles</a:t>
            </a:r>
          </a:p>
          <a:p>
            <a:pPr marL="571500" lvl="0" indent="-342900" rtl="0">
              <a:lnSpc>
                <a:spcPct val="100000"/>
              </a:lnSpc>
              <a:spcBef>
                <a:spcPts val="0"/>
              </a:spcBef>
              <a:spcAft>
                <a:spcPts val="1200"/>
              </a:spcAft>
              <a:buSzPct val="120000"/>
              <a:buFont typeface="Proxima Nova" panose="020B0604020202020204" charset="0"/>
              <a:buChar char="●"/>
            </a:pPr>
            <a:r>
              <a:rPr lang="en" sz="2000" dirty="0" smtClean="0">
                <a:solidFill>
                  <a:srgbClr val="0C343D"/>
                </a:solidFill>
              </a:rPr>
              <a:t>Difficult to obtain public access to implementation details</a:t>
            </a:r>
          </a:p>
          <a:p>
            <a:pPr marL="571500" lvl="0" indent="-342900" rtl="0">
              <a:lnSpc>
                <a:spcPct val="100000"/>
              </a:lnSpc>
              <a:spcBef>
                <a:spcPts val="0"/>
              </a:spcBef>
              <a:spcAft>
                <a:spcPts val="1200"/>
              </a:spcAft>
              <a:buSzPct val="120000"/>
              <a:buFont typeface="Proxima Nova" panose="020B0604020202020204" charset="0"/>
              <a:buChar char="●"/>
            </a:pPr>
            <a:r>
              <a:rPr lang="en" sz="2000" dirty="0" smtClean="0">
                <a:solidFill>
                  <a:srgbClr val="0C343D"/>
                </a:solidFill>
              </a:rPr>
              <a:t>Pure simulation of protocols and control algorithms is not exhaustive</a:t>
            </a:r>
          </a:p>
          <a:p>
            <a:pPr marL="571500" lvl="0" indent="-342900" rtl="0">
              <a:lnSpc>
                <a:spcPct val="100000"/>
              </a:lnSpc>
              <a:spcBef>
                <a:spcPts val="0"/>
              </a:spcBef>
              <a:spcAft>
                <a:spcPts val="1200"/>
              </a:spcAft>
              <a:buSzPct val="120000"/>
              <a:buFont typeface="Proxima Nova" panose="020B0604020202020204" charset="0"/>
              <a:buChar char="●"/>
            </a:pPr>
            <a:r>
              <a:rPr lang="en" sz="2000" dirty="0" smtClean="0">
                <a:solidFill>
                  <a:srgbClr val="0C343D"/>
                </a:solidFill>
              </a:rPr>
              <a:t>Comprehensive testing requires replicating the CPS using a testing platform providing similar hardware and embedded control code as the real system deployment</a:t>
            </a:r>
          </a:p>
          <a:p>
            <a:pPr marL="571500" lvl="0" indent="-342900" rtl="0">
              <a:lnSpc>
                <a:spcPct val="100000"/>
              </a:lnSpc>
              <a:spcBef>
                <a:spcPts val="0"/>
              </a:spcBef>
              <a:spcAft>
                <a:spcPts val="1200"/>
              </a:spcAft>
              <a:buSzPct val="120000"/>
              <a:buFont typeface="Proxima Nova" panose="020B0604020202020204" charset="0"/>
              <a:buChar char="●"/>
            </a:pPr>
            <a:endParaRPr lang="en" sz="2000" dirty="0" smtClean="0">
              <a:solidFill>
                <a:srgbClr val="0C343D"/>
              </a:solidFill>
            </a:endParaRPr>
          </a:p>
          <a:p>
            <a:pPr marL="973138" indent="-344488">
              <a:lnSpc>
                <a:spcPct val="100000"/>
              </a:lnSpc>
              <a:spcAft>
                <a:spcPts val="1200"/>
              </a:spcAft>
              <a:buSzPct val="120000"/>
              <a:buFont typeface="Courier New" panose="02070309020205020404" pitchFamily="49" charset="0"/>
              <a:buChar char="o"/>
            </a:pPr>
            <a:endParaRPr lang="en" sz="2000" dirty="0"/>
          </a:p>
        </p:txBody>
      </p:sp>
      <p:sp>
        <p:nvSpPr>
          <p:cNvPr id="62" name="Shape 62"/>
          <p:cNvSpPr txBox="1">
            <a:spLocks noGrp="1"/>
          </p:cNvSpPr>
          <p:nvPr>
            <p:ph type="title"/>
          </p:nvPr>
        </p:nvSpPr>
        <p:spPr>
          <a:xfrm>
            <a:off x="311700" y="593366"/>
            <a:ext cx="8520599" cy="763500"/>
          </a:xfrm>
          <a:prstGeom prst="rect">
            <a:avLst/>
          </a:prstGeom>
        </p:spPr>
        <p:txBody>
          <a:bodyPr lIns="91425" tIns="91425" rIns="91425" bIns="91425" anchor="t" anchorCtr="0">
            <a:noAutofit/>
          </a:bodyPr>
          <a:lstStyle/>
          <a:p>
            <a:pPr>
              <a:spcBef>
                <a:spcPts val="0"/>
              </a:spcBef>
              <a:buNone/>
            </a:pPr>
            <a:r>
              <a:rPr lang="en" dirty="0"/>
              <a:t>Introduction</a:t>
            </a:r>
          </a:p>
        </p:txBody>
      </p:sp>
    </p:spTree>
  </p:cSld>
  <p:clrMapOvr>
    <a:masterClrMapping/>
  </p:clrMapOvr>
  <p:transition spd="slow">
    <p:cu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Shape 62"/>
          <p:cNvSpPr txBox="1">
            <a:spLocks noGrp="1"/>
          </p:cNvSpPr>
          <p:nvPr>
            <p:ph type="title"/>
          </p:nvPr>
        </p:nvSpPr>
        <p:spPr>
          <a:xfrm>
            <a:off x="311700" y="593366"/>
            <a:ext cx="8520599" cy="763500"/>
          </a:xfrm>
          <a:prstGeom prst="rect">
            <a:avLst/>
          </a:prstGeom>
        </p:spPr>
        <p:txBody>
          <a:bodyPr lIns="91425" tIns="91425" rIns="91425" bIns="91425" anchor="t" anchorCtr="0">
            <a:noAutofit/>
          </a:bodyPr>
          <a:lstStyle/>
          <a:p>
            <a:pPr>
              <a:spcBef>
                <a:spcPts val="0"/>
              </a:spcBef>
              <a:buNone/>
            </a:pPr>
            <a:r>
              <a:rPr lang="en" dirty="0" smtClean="0"/>
              <a:t>Testbed Architecture</a:t>
            </a:r>
            <a:endParaRPr lang="en" dirty="0"/>
          </a:p>
        </p:txBody>
      </p:sp>
      <p:pic>
        <p:nvPicPr>
          <p:cNvPr id="2050" name="Picture 2" descr="C:\Users\prana\OneDrive\Documents\Thesis Proposal\Pranav Thesis\ref\papers\RSP2015--Testbed\figs\architectur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1447800"/>
            <a:ext cx="8839200" cy="49858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2480953"/>
      </p:ext>
    </p:extLst>
  </p:cSld>
  <p:clrMapOvr>
    <a:masterClrMapping/>
  </p:clrMapOvr>
  <p:transition spd="slow">
    <p:cu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body" idx="1"/>
          </p:nvPr>
        </p:nvSpPr>
        <p:spPr>
          <a:xfrm>
            <a:off x="311700" y="1536633"/>
            <a:ext cx="8520599" cy="4555199"/>
          </a:xfrm>
          <a:prstGeom prst="rect">
            <a:avLst/>
          </a:prstGeom>
        </p:spPr>
        <p:txBody>
          <a:bodyPr lIns="91425" tIns="91425" rIns="91425" bIns="91425" anchor="t" anchorCtr="0">
            <a:noAutofit/>
          </a:bodyPr>
          <a:lstStyle/>
          <a:p>
            <a:pPr marL="571500" indent="-342900">
              <a:lnSpc>
                <a:spcPct val="100000"/>
              </a:lnSpc>
              <a:spcAft>
                <a:spcPts val="1200"/>
              </a:spcAft>
              <a:buSzPct val="120000"/>
              <a:buFont typeface="Proxima Nova" panose="020B0604020202020204" charset="0"/>
              <a:buChar char="●"/>
            </a:pPr>
            <a:r>
              <a:rPr lang="en" sz="2000" i="1" dirty="0" smtClean="0">
                <a:solidFill>
                  <a:srgbClr val="0C343D"/>
                </a:solidFill>
              </a:rPr>
              <a:t>Embedded hardware</a:t>
            </a:r>
            <a:r>
              <a:rPr lang="en" sz="2000" dirty="0" smtClean="0">
                <a:solidFill>
                  <a:srgbClr val="0C343D"/>
                </a:solidFill>
              </a:rPr>
              <a:t> running component-based application code – actual code that would run in the real CPS</a:t>
            </a:r>
          </a:p>
          <a:p>
            <a:pPr marL="571500" indent="-342900">
              <a:lnSpc>
                <a:spcPct val="100000"/>
              </a:lnSpc>
              <a:spcAft>
                <a:spcPts val="1200"/>
              </a:spcAft>
              <a:buSzPct val="120000"/>
              <a:buFont typeface="Proxima Nova" panose="020B0604020202020204" charset="0"/>
              <a:buChar char="●"/>
            </a:pPr>
            <a:r>
              <a:rPr lang="en" sz="2000" i="1" dirty="0">
                <a:solidFill>
                  <a:srgbClr val="0C343D"/>
                </a:solidFill>
              </a:rPr>
              <a:t>Physical system simulator</a:t>
            </a:r>
            <a:r>
              <a:rPr lang="en" sz="2000" dirty="0">
                <a:solidFill>
                  <a:srgbClr val="0C343D"/>
                </a:solidFill>
              </a:rPr>
              <a:t> that simulates the physics of the physical system, all sensors, all actuators and the environment</a:t>
            </a:r>
          </a:p>
          <a:p>
            <a:pPr marL="973138" indent="-344488">
              <a:lnSpc>
                <a:spcPct val="100000"/>
              </a:lnSpc>
              <a:spcAft>
                <a:spcPts val="1200"/>
              </a:spcAft>
              <a:buSzPct val="120000"/>
              <a:buFont typeface="Courier New" panose="02070309020205020404" pitchFamily="49" charset="0"/>
              <a:buChar char="o"/>
            </a:pPr>
            <a:r>
              <a:rPr lang="en" sz="2000" dirty="0">
                <a:solidFill>
                  <a:srgbClr val="0C343D"/>
                </a:solidFill>
              </a:rPr>
              <a:t>Code running on the hosts communicates with the physics simulator to get current sensor state and to control the actuators</a:t>
            </a:r>
          </a:p>
          <a:p>
            <a:pPr marL="571500" indent="-342900">
              <a:lnSpc>
                <a:spcPct val="100000"/>
              </a:lnSpc>
              <a:spcAft>
                <a:spcPts val="1200"/>
              </a:spcAft>
              <a:buSzPct val="120000"/>
              <a:buFont typeface="Proxima Nova" panose="020B0604020202020204" charset="0"/>
              <a:buChar char="●"/>
            </a:pPr>
            <a:r>
              <a:rPr lang="en" sz="2000" dirty="0" smtClean="0">
                <a:solidFill>
                  <a:srgbClr val="0C343D"/>
                </a:solidFill>
              </a:rPr>
              <a:t>Smart network switch (using OpenFlow) allows the emulation of network resources to accurately emulate the system’s network</a:t>
            </a:r>
          </a:p>
          <a:p>
            <a:pPr marL="571500" indent="-342900">
              <a:lnSpc>
                <a:spcPct val="100000"/>
              </a:lnSpc>
              <a:spcAft>
                <a:spcPts val="1200"/>
              </a:spcAft>
              <a:buSzPct val="120000"/>
              <a:buFont typeface="Proxima Nova" panose="020B0604020202020204" charset="0"/>
              <a:buChar char="●"/>
            </a:pPr>
            <a:r>
              <a:rPr lang="en" sz="2000" dirty="0" smtClean="0">
                <a:solidFill>
                  <a:srgbClr val="0C343D"/>
                </a:solidFill>
              </a:rPr>
              <a:t>Integrated analysis and measurement tools for testing CPS apps</a:t>
            </a:r>
          </a:p>
          <a:p>
            <a:pPr marL="571500" indent="-342900">
              <a:lnSpc>
                <a:spcPct val="100000"/>
              </a:lnSpc>
              <a:spcAft>
                <a:spcPts val="1200"/>
              </a:spcAft>
              <a:buSzPct val="120000"/>
              <a:buFont typeface="Proxima Nova" panose="020B0604020202020204" charset="0"/>
              <a:buChar char="●"/>
            </a:pPr>
            <a:r>
              <a:rPr lang="en" sz="2000" dirty="0" smtClean="0">
                <a:solidFill>
                  <a:srgbClr val="0C343D"/>
                </a:solidFill>
              </a:rPr>
              <a:t>Modeling tools, code generators, and deployment/monitoring utilities mean we spend more time on testing and less time on </a:t>
            </a:r>
            <a:r>
              <a:rPr lang="en" sz="2000" dirty="0" smtClean="0">
                <a:solidFill>
                  <a:srgbClr val="0C343D"/>
                </a:solidFill>
              </a:rPr>
              <a:t>infrastructure issues</a:t>
            </a:r>
            <a:endParaRPr lang="en" sz="2000" dirty="0" smtClean="0">
              <a:solidFill>
                <a:srgbClr val="0C343D"/>
              </a:solidFill>
            </a:endParaRPr>
          </a:p>
          <a:p>
            <a:pPr marL="628650">
              <a:lnSpc>
                <a:spcPct val="100000"/>
              </a:lnSpc>
              <a:spcAft>
                <a:spcPts val="1200"/>
              </a:spcAft>
              <a:buSzPct val="120000"/>
            </a:pPr>
            <a:endParaRPr lang="en" sz="2000" dirty="0" smtClean="0">
              <a:solidFill>
                <a:srgbClr val="0C343D"/>
              </a:solidFill>
            </a:endParaRPr>
          </a:p>
          <a:p>
            <a:pPr marL="571500" indent="-342900">
              <a:lnSpc>
                <a:spcPct val="100000"/>
              </a:lnSpc>
              <a:spcAft>
                <a:spcPts val="1200"/>
              </a:spcAft>
              <a:buSzPct val="120000"/>
              <a:buFont typeface="Proxima Nova" panose="020B0604020202020204" charset="0"/>
              <a:buChar char="●"/>
            </a:pPr>
            <a:endParaRPr lang="en" sz="2000" dirty="0" smtClean="0">
              <a:solidFill>
                <a:srgbClr val="0C343D"/>
              </a:solidFill>
            </a:endParaRPr>
          </a:p>
          <a:p>
            <a:pPr marL="571500" indent="-342900">
              <a:lnSpc>
                <a:spcPct val="100000"/>
              </a:lnSpc>
              <a:spcAft>
                <a:spcPts val="1200"/>
              </a:spcAft>
              <a:buSzPct val="120000"/>
              <a:buFont typeface="Proxima Nova" panose="020B0604020202020204" charset="0"/>
              <a:buChar char="●"/>
            </a:pPr>
            <a:endParaRPr lang="en" sz="2000" dirty="0">
              <a:solidFill>
                <a:srgbClr val="0C343D"/>
              </a:solidFill>
            </a:endParaRPr>
          </a:p>
          <a:p>
            <a:pPr marL="571500" lvl="5" indent="-342900">
              <a:lnSpc>
                <a:spcPct val="100000"/>
              </a:lnSpc>
              <a:spcAft>
                <a:spcPts val="1200"/>
              </a:spcAft>
              <a:buSzPct val="120000"/>
              <a:buFont typeface="Proxima Nova" panose="020B0604020202020204" charset="0"/>
              <a:buChar char="●"/>
            </a:pPr>
            <a:endParaRPr lang="en" sz="2000" dirty="0">
              <a:solidFill>
                <a:srgbClr val="0C343D"/>
              </a:solidFill>
            </a:endParaRPr>
          </a:p>
          <a:p>
            <a:pPr marL="571500" indent="-342900">
              <a:lnSpc>
                <a:spcPct val="100000"/>
              </a:lnSpc>
              <a:spcAft>
                <a:spcPts val="1200"/>
              </a:spcAft>
              <a:buSzPct val="120000"/>
              <a:buFont typeface="Proxima Nova" panose="020B0604020202020204" charset="0"/>
              <a:buChar char="●"/>
            </a:pPr>
            <a:endParaRPr lang="en" sz="2000" dirty="0" smtClean="0">
              <a:solidFill>
                <a:srgbClr val="0C343D"/>
              </a:solidFill>
            </a:endParaRPr>
          </a:p>
        </p:txBody>
      </p:sp>
      <p:sp>
        <p:nvSpPr>
          <p:cNvPr id="62" name="Shape 62"/>
          <p:cNvSpPr txBox="1">
            <a:spLocks noGrp="1"/>
          </p:cNvSpPr>
          <p:nvPr>
            <p:ph type="title"/>
          </p:nvPr>
        </p:nvSpPr>
        <p:spPr>
          <a:xfrm>
            <a:off x="311700" y="593366"/>
            <a:ext cx="8520599" cy="763500"/>
          </a:xfrm>
          <a:prstGeom prst="rect">
            <a:avLst/>
          </a:prstGeom>
        </p:spPr>
        <p:txBody>
          <a:bodyPr lIns="91425" tIns="91425" rIns="91425" bIns="91425" anchor="t" anchorCtr="0">
            <a:noAutofit/>
          </a:bodyPr>
          <a:lstStyle/>
          <a:p>
            <a:pPr>
              <a:spcBef>
                <a:spcPts val="0"/>
              </a:spcBef>
              <a:buNone/>
            </a:pPr>
            <a:r>
              <a:rPr lang="en" dirty="0" smtClean="0"/>
              <a:t>RCPS Testbed Overview</a:t>
            </a:r>
            <a:endParaRPr lang="en" dirty="0"/>
          </a:p>
        </p:txBody>
      </p:sp>
    </p:spTree>
    <p:extLst>
      <p:ext uri="{BB962C8B-B14F-4D97-AF65-F5344CB8AC3E}">
        <p14:creationId xmlns:p14="http://schemas.microsoft.com/office/powerpoint/2010/main" val="2676708157"/>
      </p:ext>
    </p:extLst>
  </p:cSld>
  <p:clrMapOvr>
    <a:masterClrMapping/>
  </p:clrMapOvr>
  <p:transition spd="slow">
    <p:cu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Shape 62"/>
          <p:cNvSpPr txBox="1">
            <a:spLocks noGrp="1"/>
          </p:cNvSpPr>
          <p:nvPr>
            <p:ph type="title"/>
          </p:nvPr>
        </p:nvSpPr>
        <p:spPr>
          <a:xfrm>
            <a:off x="311700" y="593366"/>
            <a:ext cx="8520599" cy="763500"/>
          </a:xfrm>
          <a:prstGeom prst="rect">
            <a:avLst/>
          </a:prstGeom>
        </p:spPr>
        <p:txBody>
          <a:bodyPr lIns="91425" tIns="91425" rIns="91425" bIns="91425" anchor="t" anchorCtr="0">
            <a:noAutofit/>
          </a:bodyPr>
          <a:lstStyle/>
          <a:p>
            <a:pPr>
              <a:spcBef>
                <a:spcPts val="0"/>
              </a:spcBef>
              <a:buNone/>
            </a:pPr>
            <a:r>
              <a:rPr lang="en" dirty="0" smtClean="0"/>
              <a:t>RCPS Testbed Overview</a:t>
            </a:r>
            <a:endParaRPr lang="en" dirty="0"/>
          </a:p>
        </p:txBody>
      </p:sp>
      <p:pic>
        <p:nvPicPr>
          <p:cNvPr id="1026" name="Picture 2" descr="C:\Users\prana\OneDrive\Documents\Thesis Proposal\Pranav Thesis\ref\papers\RSP2015--Testbed\figs\testbed.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1600200"/>
            <a:ext cx="8845447" cy="4495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2464838"/>
      </p:ext>
    </p:extLst>
  </p:cSld>
  <p:clrMapOvr>
    <a:masterClrMapping/>
  </p:clrMapOvr>
  <p:transition spd="slow">
    <p:cu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body" idx="1"/>
          </p:nvPr>
        </p:nvSpPr>
        <p:spPr>
          <a:xfrm>
            <a:off x="311700" y="1536633"/>
            <a:ext cx="8520599" cy="4555199"/>
          </a:xfrm>
          <a:prstGeom prst="rect">
            <a:avLst/>
          </a:prstGeom>
        </p:spPr>
        <p:txBody>
          <a:bodyPr lIns="91425" tIns="91425" rIns="91425" bIns="91425" anchor="t" anchorCtr="0">
            <a:noAutofit/>
          </a:bodyPr>
          <a:lstStyle/>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Security</a:t>
            </a:r>
            <a:endParaRPr lang="en" sz="2000" dirty="0">
              <a:solidFill>
                <a:srgbClr val="0C343D"/>
              </a:solidFill>
            </a:endParaRPr>
          </a:p>
          <a:p>
            <a:pPr marL="973138" indent="-344488">
              <a:lnSpc>
                <a:spcPct val="100000"/>
              </a:lnSpc>
              <a:spcAft>
                <a:spcPts val="600"/>
              </a:spcAft>
              <a:buSzPct val="120000"/>
              <a:buFont typeface="Courier New" panose="02070309020205020404" pitchFamily="49" charset="0"/>
              <a:buChar char="o"/>
            </a:pPr>
            <a:r>
              <a:rPr lang="en" b="1" u="sng" dirty="0" smtClean="0">
                <a:solidFill>
                  <a:srgbClr val="0C343D"/>
                </a:solidFill>
              </a:rPr>
              <a:t>Algorithms</a:t>
            </a:r>
            <a:r>
              <a:rPr lang="en" dirty="0" smtClean="0">
                <a:solidFill>
                  <a:srgbClr val="0C343D"/>
                </a:solidFill>
              </a:rPr>
              <a:t>: Deploy appliations that test various distributed algorithms e.g. consensus algorithms designed to address the Byzantine Generals problem, and measure the speed of convergence of interactions with system faults and resilience counter measures</a:t>
            </a:r>
          </a:p>
          <a:p>
            <a:pPr marL="973138" indent="-344488">
              <a:lnSpc>
                <a:spcPct val="100000"/>
              </a:lnSpc>
              <a:spcAft>
                <a:spcPts val="600"/>
              </a:spcAft>
              <a:buSzPct val="120000"/>
              <a:buFont typeface="Courier New" panose="02070309020205020404" pitchFamily="49" charset="0"/>
              <a:buChar char="o"/>
            </a:pPr>
            <a:r>
              <a:rPr lang="en" b="1" u="sng" dirty="0" smtClean="0">
                <a:solidFill>
                  <a:srgbClr val="0C343D"/>
                </a:solidFill>
              </a:rPr>
              <a:t>Infrastructural</a:t>
            </a:r>
            <a:r>
              <a:rPr lang="en" dirty="0" smtClean="0">
                <a:solidFill>
                  <a:srgbClr val="0C343D"/>
                </a:solidFill>
              </a:rPr>
              <a:t>: </a:t>
            </a:r>
            <a:r>
              <a:rPr lang="en-US" dirty="0" smtClean="0">
                <a:solidFill>
                  <a:srgbClr val="0C343D"/>
                </a:solidFill>
              </a:rPr>
              <a:t>Test different </a:t>
            </a:r>
            <a:r>
              <a:rPr lang="en-US" dirty="0">
                <a:solidFill>
                  <a:srgbClr val="0C343D"/>
                </a:solidFill>
              </a:rPr>
              <a:t>attack vectors for, e.g., gaining unauthorized access to the file systems, bringing down hosts, or compromising nodes</a:t>
            </a:r>
            <a:r>
              <a:rPr lang="en-US" dirty="0" smtClean="0">
                <a:solidFill>
                  <a:srgbClr val="0C343D"/>
                </a:solidFill>
              </a:rPr>
              <a:t>.</a:t>
            </a:r>
            <a:endParaRPr lang="en" dirty="0" smtClean="0">
              <a:solidFill>
                <a:srgbClr val="0C343D"/>
              </a:solidFill>
            </a:endParaRPr>
          </a:p>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Resilience</a:t>
            </a:r>
            <a:endParaRPr lang="en" sz="2000" dirty="0">
              <a:solidFill>
                <a:srgbClr val="0C343D"/>
              </a:solidFill>
            </a:endParaRPr>
          </a:p>
          <a:p>
            <a:pPr marL="973138" indent="-344488">
              <a:lnSpc>
                <a:spcPct val="100000"/>
              </a:lnSpc>
              <a:spcAft>
                <a:spcPts val="600"/>
              </a:spcAft>
              <a:buSzPct val="120000"/>
              <a:buFont typeface="Courier New" panose="02070309020205020404" pitchFamily="49" charset="0"/>
              <a:buChar char="o"/>
            </a:pPr>
            <a:r>
              <a:rPr lang="en-US" dirty="0" smtClean="0">
                <a:solidFill>
                  <a:srgbClr val="0C343D"/>
                </a:solidFill>
              </a:rPr>
              <a:t>Introduce faults </a:t>
            </a:r>
            <a:r>
              <a:rPr lang="en-US" dirty="0">
                <a:solidFill>
                  <a:srgbClr val="0C343D"/>
                </a:solidFill>
              </a:rPr>
              <a:t>into the system, e.g. sudden host failure, sudden network failure, etc. and measure how the system and its applications respond to the faults</a:t>
            </a:r>
          </a:p>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Analysis</a:t>
            </a:r>
            <a:endParaRPr lang="en" sz="2000" dirty="0">
              <a:solidFill>
                <a:srgbClr val="0C343D"/>
              </a:solidFill>
            </a:endParaRPr>
          </a:p>
          <a:p>
            <a:pPr marL="973138" indent="-344488">
              <a:lnSpc>
                <a:spcPct val="100000"/>
              </a:lnSpc>
              <a:spcAft>
                <a:spcPts val="600"/>
              </a:spcAft>
              <a:buSzPct val="120000"/>
              <a:buFont typeface="Courier New" panose="02070309020205020404" pitchFamily="49" charset="0"/>
              <a:buChar char="o"/>
            </a:pPr>
            <a:r>
              <a:rPr lang="en-US" dirty="0" smtClean="0">
                <a:solidFill>
                  <a:srgbClr val="0C343D"/>
                </a:solidFill>
              </a:rPr>
              <a:t>Validate analysis models and </a:t>
            </a:r>
            <a:r>
              <a:rPr lang="en-US" dirty="0">
                <a:solidFill>
                  <a:srgbClr val="0C343D"/>
                </a:solidFill>
              </a:rPr>
              <a:t>develop more precise models of interaction patterns for anomaly detection, e.g. DDoS network traffic profiles versus stable system network traffic profiles.</a:t>
            </a:r>
          </a:p>
          <a:p>
            <a:pPr marL="571500" indent="-342900">
              <a:lnSpc>
                <a:spcPct val="100000"/>
              </a:lnSpc>
              <a:spcAft>
                <a:spcPts val="600"/>
              </a:spcAft>
              <a:buSzPct val="120000"/>
              <a:buFont typeface="Proxima Nova" panose="020B0604020202020204" charset="0"/>
              <a:buChar char="●"/>
            </a:pPr>
            <a:endParaRPr lang="en" sz="2000" dirty="0">
              <a:solidFill>
                <a:srgbClr val="0C343D"/>
              </a:solidFill>
            </a:endParaRPr>
          </a:p>
          <a:p>
            <a:pPr marL="571500" lvl="5" indent="-342900">
              <a:lnSpc>
                <a:spcPct val="100000"/>
              </a:lnSpc>
              <a:spcAft>
                <a:spcPts val="600"/>
              </a:spcAft>
              <a:buSzPct val="120000"/>
              <a:buFont typeface="Proxima Nova" panose="020B0604020202020204" charset="0"/>
              <a:buChar char="●"/>
            </a:pPr>
            <a:endParaRPr lang="en" sz="2000" dirty="0">
              <a:solidFill>
                <a:srgbClr val="0C343D"/>
              </a:solidFill>
            </a:endParaRPr>
          </a:p>
          <a:p>
            <a:pPr marL="571500" indent="-342900">
              <a:lnSpc>
                <a:spcPct val="100000"/>
              </a:lnSpc>
              <a:spcAft>
                <a:spcPts val="600"/>
              </a:spcAft>
              <a:buSzPct val="120000"/>
              <a:buFont typeface="Proxima Nova" panose="020B0604020202020204" charset="0"/>
              <a:buChar char="●"/>
            </a:pPr>
            <a:endParaRPr lang="en" sz="2000" dirty="0" smtClean="0">
              <a:solidFill>
                <a:srgbClr val="0C343D"/>
              </a:solidFill>
            </a:endParaRPr>
          </a:p>
        </p:txBody>
      </p:sp>
      <p:sp>
        <p:nvSpPr>
          <p:cNvPr id="62" name="Shape 62"/>
          <p:cNvSpPr txBox="1">
            <a:spLocks noGrp="1"/>
          </p:cNvSpPr>
          <p:nvPr>
            <p:ph type="title"/>
          </p:nvPr>
        </p:nvSpPr>
        <p:spPr>
          <a:xfrm>
            <a:off x="311700" y="593366"/>
            <a:ext cx="8520599" cy="763500"/>
          </a:xfrm>
          <a:prstGeom prst="rect">
            <a:avLst/>
          </a:prstGeom>
        </p:spPr>
        <p:txBody>
          <a:bodyPr lIns="91425" tIns="91425" rIns="91425" bIns="91425" anchor="t" anchorCtr="0">
            <a:noAutofit/>
          </a:bodyPr>
          <a:lstStyle/>
          <a:p>
            <a:pPr>
              <a:spcBef>
                <a:spcPts val="0"/>
              </a:spcBef>
              <a:buNone/>
            </a:pPr>
            <a:r>
              <a:rPr lang="en" dirty="0" smtClean="0"/>
              <a:t>Use Cases</a:t>
            </a:r>
            <a:endParaRPr lang="en" dirty="0"/>
          </a:p>
        </p:txBody>
      </p:sp>
    </p:spTree>
    <p:extLst>
      <p:ext uri="{BB962C8B-B14F-4D97-AF65-F5344CB8AC3E}">
        <p14:creationId xmlns:p14="http://schemas.microsoft.com/office/powerpoint/2010/main" val="3871887647"/>
      </p:ext>
    </p:extLst>
  </p:cSld>
  <p:clrMapOvr>
    <a:masterClrMapping/>
  </p:clrMapOvr>
  <p:transition spd="slow">
    <p:cu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body" idx="1"/>
          </p:nvPr>
        </p:nvSpPr>
        <p:spPr>
          <a:xfrm>
            <a:off x="311700" y="1536633"/>
            <a:ext cx="8520599" cy="4555199"/>
          </a:xfrm>
          <a:prstGeom prst="rect">
            <a:avLst/>
          </a:prstGeom>
        </p:spPr>
        <p:txBody>
          <a:bodyPr lIns="91425" tIns="91425" rIns="91425" bIns="91425" anchor="t" anchorCtr="0">
            <a:noAutofit/>
          </a:bodyPr>
          <a:lstStyle/>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Utility in sensing, actuation and control of dynamic CPS scenarios</a:t>
            </a:r>
          </a:p>
          <a:p>
            <a:pPr marL="571500" indent="-342900">
              <a:lnSpc>
                <a:spcPct val="100000"/>
              </a:lnSpc>
              <a:spcAft>
                <a:spcPts val="600"/>
              </a:spcAft>
              <a:buSzPct val="120000"/>
              <a:buFont typeface="Proxima Nova" panose="020B0604020202020204" charset="0"/>
              <a:buChar char="●"/>
            </a:pPr>
            <a:r>
              <a:rPr lang="en" sz="2000" dirty="0">
                <a:solidFill>
                  <a:srgbClr val="0C343D"/>
                </a:solidFill>
              </a:rPr>
              <a:t>Testing Parameters</a:t>
            </a:r>
          </a:p>
          <a:p>
            <a:pPr marL="973138" indent="-344488">
              <a:lnSpc>
                <a:spcPct val="100000"/>
              </a:lnSpc>
              <a:spcAft>
                <a:spcPts val="600"/>
              </a:spcAft>
              <a:buSzPct val="120000"/>
              <a:buFont typeface="Courier New" panose="02070309020205020404" pitchFamily="49" charset="0"/>
              <a:buChar char="o"/>
            </a:pPr>
            <a:r>
              <a:rPr lang="en" sz="2000" dirty="0">
                <a:solidFill>
                  <a:srgbClr val="0C343D"/>
                </a:solidFill>
              </a:rPr>
              <a:t>Robot Operating System Middleware </a:t>
            </a:r>
          </a:p>
          <a:p>
            <a:pPr marL="973138" indent="-344488">
              <a:lnSpc>
                <a:spcPct val="100000"/>
              </a:lnSpc>
              <a:spcAft>
                <a:spcPts val="600"/>
              </a:spcAft>
              <a:buSzPct val="120000"/>
              <a:buFont typeface="Courier New" panose="02070309020205020404" pitchFamily="49" charset="0"/>
              <a:buChar char="o"/>
            </a:pPr>
            <a:r>
              <a:rPr lang="en" sz="2000" dirty="0" smtClean="0">
                <a:solidFill>
                  <a:srgbClr val="0C343D"/>
                </a:solidFill>
              </a:rPr>
              <a:t>CBSE Code Design </a:t>
            </a:r>
            <a:r>
              <a:rPr lang="en" sz="2000" dirty="0">
                <a:solidFill>
                  <a:srgbClr val="0C343D"/>
                </a:solidFill>
              </a:rPr>
              <a:t>Principles</a:t>
            </a:r>
          </a:p>
          <a:p>
            <a:pPr marL="973138" indent="-344488">
              <a:lnSpc>
                <a:spcPct val="100000"/>
              </a:lnSpc>
              <a:spcAft>
                <a:spcPts val="600"/>
              </a:spcAft>
              <a:buSzPct val="120000"/>
              <a:buFont typeface="Courier New" panose="02070309020205020404" pitchFamily="49" charset="0"/>
              <a:buChar char="o"/>
            </a:pPr>
            <a:r>
              <a:rPr lang="en" sz="2000" dirty="0">
                <a:solidFill>
                  <a:srgbClr val="0C343D"/>
                </a:solidFill>
              </a:rPr>
              <a:t>High Fidelity Physics Simulation Machine with I/O </a:t>
            </a:r>
            <a:r>
              <a:rPr lang="en" sz="2000" dirty="0" smtClean="0">
                <a:solidFill>
                  <a:srgbClr val="0C343D"/>
                </a:solidFill>
              </a:rPr>
              <a:t>interfaces</a:t>
            </a:r>
            <a:endParaRPr lang="en" sz="2000" dirty="0">
              <a:solidFill>
                <a:srgbClr val="0C343D"/>
              </a:solidFill>
            </a:endParaRPr>
          </a:p>
          <a:p>
            <a:pPr marL="973138" indent="-344488">
              <a:lnSpc>
                <a:spcPct val="100000"/>
              </a:lnSpc>
              <a:spcAft>
                <a:spcPts val="600"/>
              </a:spcAft>
              <a:buSzPct val="120000"/>
              <a:buFont typeface="Courier New" panose="02070309020205020404" pitchFamily="49" charset="0"/>
              <a:buChar char="o"/>
            </a:pPr>
            <a:r>
              <a:rPr lang="en" sz="2000" dirty="0">
                <a:solidFill>
                  <a:srgbClr val="0C343D"/>
                </a:solidFill>
              </a:rPr>
              <a:t>Development Machine with network access to all RCPS nodes</a:t>
            </a:r>
          </a:p>
          <a:p>
            <a:pPr marL="973138" indent="-344488">
              <a:lnSpc>
                <a:spcPct val="100000"/>
              </a:lnSpc>
              <a:spcAft>
                <a:spcPts val="600"/>
              </a:spcAft>
              <a:buSzPct val="120000"/>
              <a:buFont typeface="Courier New" panose="02070309020205020404" pitchFamily="49" charset="0"/>
              <a:buChar char="o"/>
            </a:pPr>
            <a:r>
              <a:rPr lang="en" sz="2000" dirty="0">
                <a:solidFill>
                  <a:srgbClr val="0C343D"/>
                </a:solidFill>
              </a:rPr>
              <a:t>Apps have direct access to physics sim sensors, </a:t>
            </a:r>
            <a:r>
              <a:rPr lang="en" sz="2000" dirty="0" smtClean="0">
                <a:solidFill>
                  <a:srgbClr val="0C343D"/>
                </a:solidFill>
              </a:rPr>
              <a:t>emulating reality</a:t>
            </a:r>
            <a:endParaRPr lang="en" sz="2000" dirty="0">
              <a:solidFill>
                <a:srgbClr val="0C343D"/>
              </a:solidFill>
            </a:endParaRPr>
          </a:p>
          <a:p>
            <a:pPr marL="973138" indent="-344488">
              <a:lnSpc>
                <a:spcPct val="100000"/>
              </a:lnSpc>
              <a:spcAft>
                <a:spcPts val="600"/>
              </a:spcAft>
              <a:buSzPct val="120000"/>
              <a:buFont typeface="Courier New" panose="02070309020205020404" pitchFamily="49" charset="0"/>
              <a:buChar char="o"/>
            </a:pPr>
            <a:r>
              <a:rPr lang="en" sz="2000" dirty="0">
                <a:solidFill>
                  <a:srgbClr val="0C343D"/>
                </a:solidFill>
              </a:rPr>
              <a:t>Log real-time activity to aid monitoring infrastructure</a:t>
            </a:r>
          </a:p>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Mission and Safety-critical CPS scenarios </a:t>
            </a:r>
          </a:p>
          <a:p>
            <a:pPr marL="973138" indent="-344488">
              <a:lnSpc>
                <a:spcPct val="100000"/>
              </a:lnSpc>
              <a:spcAft>
                <a:spcPts val="600"/>
              </a:spcAft>
              <a:buSzPct val="120000"/>
              <a:buFont typeface="Courier New" panose="02070309020205020404" pitchFamily="49" charset="0"/>
              <a:buChar char="o"/>
            </a:pPr>
            <a:r>
              <a:rPr lang="en" sz="2000" dirty="0" smtClean="0">
                <a:solidFill>
                  <a:srgbClr val="0C343D"/>
                </a:solidFill>
              </a:rPr>
              <a:t>Orbiter Space Flight Simulator</a:t>
            </a:r>
          </a:p>
          <a:p>
            <a:pPr marL="973138" indent="-344488">
              <a:lnSpc>
                <a:spcPct val="100000"/>
              </a:lnSpc>
              <a:spcAft>
                <a:spcPts val="600"/>
              </a:spcAft>
              <a:buSzPct val="120000"/>
              <a:buFont typeface="Courier New" panose="02070309020205020404" pitchFamily="49" charset="0"/>
              <a:buChar char="o"/>
            </a:pPr>
            <a:r>
              <a:rPr lang="en" sz="2000" dirty="0" smtClean="0">
                <a:solidFill>
                  <a:srgbClr val="0C343D"/>
                </a:solidFill>
              </a:rPr>
              <a:t>Kerbal Space Program</a:t>
            </a:r>
          </a:p>
          <a:p>
            <a:pPr marL="973138" indent="-344488">
              <a:lnSpc>
                <a:spcPct val="100000"/>
              </a:lnSpc>
              <a:spcAft>
                <a:spcPts val="600"/>
              </a:spcAft>
              <a:buSzPct val="120000"/>
              <a:buFont typeface="Courier New" panose="02070309020205020404" pitchFamily="49" charset="0"/>
              <a:buChar char="o"/>
            </a:pPr>
            <a:r>
              <a:rPr lang="en" sz="2000" dirty="0" smtClean="0">
                <a:solidFill>
                  <a:srgbClr val="0C343D"/>
                </a:solidFill>
              </a:rPr>
              <a:t>SUMO </a:t>
            </a:r>
          </a:p>
          <a:p>
            <a:pPr marL="628650">
              <a:lnSpc>
                <a:spcPct val="100000"/>
              </a:lnSpc>
              <a:spcAft>
                <a:spcPts val="600"/>
              </a:spcAft>
              <a:buSzPct val="120000"/>
            </a:pPr>
            <a:endParaRPr lang="en" sz="2000" dirty="0" smtClean="0">
              <a:solidFill>
                <a:srgbClr val="0C343D"/>
              </a:solidFill>
            </a:endParaRPr>
          </a:p>
          <a:p>
            <a:pPr marL="571500" indent="-342900">
              <a:lnSpc>
                <a:spcPct val="100000"/>
              </a:lnSpc>
              <a:spcAft>
                <a:spcPts val="600"/>
              </a:spcAft>
              <a:buSzPct val="120000"/>
              <a:buFont typeface="Proxima Nova" panose="020B0604020202020204" charset="0"/>
              <a:buChar char="●"/>
            </a:pPr>
            <a:endParaRPr lang="en" sz="2000" dirty="0">
              <a:solidFill>
                <a:srgbClr val="0C343D"/>
              </a:solidFill>
            </a:endParaRPr>
          </a:p>
          <a:p>
            <a:pPr marL="571500" lvl="5" indent="-342900">
              <a:lnSpc>
                <a:spcPct val="100000"/>
              </a:lnSpc>
              <a:spcAft>
                <a:spcPts val="600"/>
              </a:spcAft>
              <a:buSzPct val="120000"/>
              <a:buFont typeface="Proxima Nova" panose="020B0604020202020204" charset="0"/>
              <a:buChar char="●"/>
            </a:pPr>
            <a:endParaRPr lang="en" sz="2000" dirty="0">
              <a:solidFill>
                <a:srgbClr val="0C343D"/>
              </a:solidFill>
            </a:endParaRPr>
          </a:p>
          <a:p>
            <a:pPr marL="571500" indent="-342900">
              <a:lnSpc>
                <a:spcPct val="100000"/>
              </a:lnSpc>
              <a:spcAft>
                <a:spcPts val="600"/>
              </a:spcAft>
              <a:buSzPct val="120000"/>
              <a:buFont typeface="Proxima Nova" panose="020B0604020202020204" charset="0"/>
              <a:buChar char="●"/>
            </a:pPr>
            <a:endParaRPr lang="en" sz="2000" dirty="0" smtClean="0">
              <a:solidFill>
                <a:srgbClr val="0C343D"/>
              </a:solidFill>
            </a:endParaRPr>
          </a:p>
        </p:txBody>
      </p:sp>
      <p:sp>
        <p:nvSpPr>
          <p:cNvPr id="62" name="Shape 62"/>
          <p:cNvSpPr txBox="1">
            <a:spLocks noGrp="1"/>
          </p:cNvSpPr>
          <p:nvPr>
            <p:ph type="title"/>
          </p:nvPr>
        </p:nvSpPr>
        <p:spPr>
          <a:xfrm>
            <a:off x="311700" y="593366"/>
            <a:ext cx="8520599" cy="763500"/>
          </a:xfrm>
          <a:prstGeom prst="rect">
            <a:avLst/>
          </a:prstGeom>
        </p:spPr>
        <p:txBody>
          <a:bodyPr lIns="91425" tIns="91425" rIns="91425" bIns="91425" anchor="t" anchorCtr="0">
            <a:noAutofit/>
          </a:bodyPr>
          <a:lstStyle/>
          <a:p>
            <a:pPr>
              <a:spcBef>
                <a:spcPts val="0"/>
              </a:spcBef>
              <a:buNone/>
            </a:pPr>
            <a:r>
              <a:rPr lang="en" dirty="0" smtClean="0"/>
              <a:t>Preliminary Experiments</a:t>
            </a:r>
            <a:endParaRPr lang="en" dirty="0"/>
          </a:p>
        </p:txBody>
      </p:sp>
    </p:spTree>
    <p:extLst>
      <p:ext uri="{BB962C8B-B14F-4D97-AF65-F5344CB8AC3E}">
        <p14:creationId xmlns:p14="http://schemas.microsoft.com/office/powerpoint/2010/main" val="1472219312"/>
      </p:ext>
    </p:extLst>
  </p:cSld>
  <p:clrMapOvr>
    <a:masterClrMapping/>
  </p:clrMapOvr>
  <p:transition spd="slow">
    <p:cu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body" idx="1"/>
          </p:nvPr>
        </p:nvSpPr>
        <p:spPr>
          <a:xfrm>
            <a:off x="311700" y="1536633"/>
            <a:ext cx="8520599" cy="4555199"/>
          </a:xfrm>
          <a:prstGeom prst="rect">
            <a:avLst/>
          </a:prstGeom>
        </p:spPr>
        <p:txBody>
          <a:bodyPr lIns="91425" tIns="91425" rIns="91425" bIns="91425" anchor="t" anchorCtr="0">
            <a:noAutofit/>
          </a:bodyPr>
          <a:lstStyle/>
          <a:p>
            <a:pPr marL="571500" indent="-342900">
              <a:lnSpc>
                <a:spcPct val="100000"/>
              </a:lnSpc>
              <a:spcAft>
                <a:spcPts val="600"/>
              </a:spcAft>
              <a:buSzPct val="120000"/>
              <a:buFont typeface="Proxima Nova" panose="020B0604020202020204" charset="0"/>
              <a:buChar char="●"/>
            </a:pPr>
            <a:r>
              <a:rPr lang="en" sz="2000" dirty="0">
                <a:solidFill>
                  <a:srgbClr val="0C343D"/>
                </a:solidFill>
              </a:rPr>
              <a:t>We have 32 RCPS nodes running component-based flight </a:t>
            </a:r>
            <a:r>
              <a:rPr lang="en" sz="2000" dirty="0" smtClean="0">
                <a:solidFill>
                  <a:srgbClr val="0C343D"/>
                </a:solidFill>
              </a:rPr>
              <a:t>software</a:t>
            </a:r>
            <a:endParaRPr lang="en" sz="1600" dirty="0">
              <a:solidFill>
                <a:srgbClr val="0C343D"/>
              </a:solidFill>
            </a:endParaRPr>
          </a:p>
          <a:p>
            <a:pPr marL="973138" indent="-344488">
              <a:lnSpc>
                <a:spcPct val="100000"/>
              </a:lnSpc>
              <a:spcAft>
                <a:spcPts val="600"/>
              </a:spcAft>
              <a:buSzPct val="120000"/>
              <a:buFont typeface="Courier New" panose="02070309020205020404" pitchFamily="49" charset="0"/>
              <a:buChar char="o"/>
            </a:pPr>
            <a:r>
              <a:rPr lang="en" sz="2000" b="1" dirty="0">
                <a:solidFill>
                  <a:srgbClr val="0C343D"/>
                </a:solidFill>
              </a:rPr>
              <a:t>Cluster Flight Control</a:t>
            </a:r>
            <a:r>
              <a:rPr lang="en" sz="2000" dirty="0">
                <a:solidFill>
                  <a:srgbClr val="0C343D"/>
                </a:solidFill>
              </a:rPr>
              <a:t>: handles cluster trajectory and management</a:t>
            </a:r>
          </a:p>
          <a:p>
            <a:pPr marL="973138" indent="-344488">
              <a:lnSpc>
                <a:spcPct val="100000"/>
              </a:lnSpc>
              <a:spcAft>
                <a:spcPts val="600"/>
              </a:spcAft>
              <a:buSzPct val="120000"/>
              <a:buFont typeface="Courier New" panose="02070309020205020404" pitchFamily="49" charset="0"/>
              <a:buChar char="o"/>
            </a:pPr>
            <a:r>
              <a:rPr lang="en" sz="2000" b="1" dirty="0">
                <a:solidFill>
                  <a:srgbClr val="0C343D"/>
                </a:solidFill>
              </a:rPr>
              <a:t>Satellite Flight Control</a:t>
            </a:r>
            <a:r>
              <a:rPr lang="en" sz="2000" dirty="0">
                <a:solidFill>
                  <a:srgbClr val="0C343D"/>
                </a:solidFill>
              </a:rPr>
              <a:t>: Retrieves satellite state from sensors, actuates satellite thrusters and communicates internal state to all other satellites</a:t>
            </a:r>
          </a:p>
          <a:p>
            <a:pPr marL="973138" indent="-344488">
              <a:lnSpc>
                <a:spcPct val="100000"/>
              </a:lnSpc>
              <a:spcAft>
                <a:spcPts val="600"/>
              </a:spcAft>
              <a:buSzPct val="120000"/>
              <a:buFont typeface="Courier New" panose="02070309020205020404" pitchFamily="49" charset="0"/>
              <a:buChar char="o"/>
            </a:pPr>
            <a:r>
              <a:rPr lang="en" sz="2000" b="1" dirty="0">
                <a:solidFill>
                  <a:srgbClr val="0C343D"/>
                </a:solidFill>
              </a:rPr>
              <a:t>Wide-area Monitoring</a:t>
            </a:r>
            <a:r>
              <a:rPr lang="en" sz="2000" dirty="0">
                <a:solidFill>
                  <a:srgbClr val="0C343D"/>
                </a:solidFill>
              </a:rPr>
              <a:t>: Imaging applications with distributed camera sensors to produce processed images</a:t>
            </a:r>
          </a:p>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RCPS nodes maintain coordinated cluster flight</a:t>
            </a:r>
          </a:p>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Cluster scatters on reception of an emergency </a:t>
            </a:r>
            <a:r>
              <a:rPr lang="en" sz="2000" i="1" dirty="0" smtClean="0">
                <a:solidFill>
                  <a:srgbClr val="0C343D"/>
                </a:solidFill>
              </a:rPr>
              <a:t>scatter</a:t>
            </a:r>
            <a:r>
              <a:rPr lang="en" sz="2000" dirty="0" smtClean="0">
                <a:solidFill>
                  <a:srgbClr val="0C343D"/>
                </a:solidFill>
              </a:rPr>
              <a:t> command</a:t>
            </a:r>
          </a:p>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Applications run on our testbed under </a:t>
            </a:r>
            <a:r>
              <a:rPr lang="en" sz="2000" b="1" dirty="0" smtClean="0">
                <a:solidFill>
                  <a:srgbClr val="0C343D"/>
                </a:solidFill>
              </a:rPr>
              <a:t>ROS</a:t>
            </a:r>
            <a:r>
              <a:rPr lang="en" sz="2000" dirty="0" smtClean="0">
                <a:solidFill>
                  <a:srgbClr val="0C343D"/>
                </a:solidFill>
              </a:rPr>
              <a:t> integrating with </a:t>
            </a:r>
            <a:r>
              <a:rPr lang="en" sz="2000" b="1" dirty="0" smtClean="0">
                <a:solidFill>
                  <a:srgbClr val="0C343D"/>
                </a:solidFill>
              </a:rPr>
              <a:t>Orbiter</a:t>
            </a:r>
            <a:endParaRPr lang="en" sz="2000" b="1" dirty="0">
              <a:solidFill>
                <a:srgbClr val="0C343D"/>
              </a:solidFill>
            </a:endParaRPr>
          </a:p>
          <a:p>
            <a:pPr marL="973138" indent="-344488">
              <a:lnSpc>
                <a:spcPct val="100000"/>
              </a:lnSpc>
              <a:spcAft>
                <a:spcPts val="600"/>
              </a:spcAft>
              <a:buSzPct val="120000"/>
              <a:buFont typeface="Courier New" panose="02070309020205020404" pitchFamily="49" charset="0"/>
              <a:buChar char="o"/>
            </a:pPr>
            <a:r>
              <a:rPr lang="en" sz="2000" dirty="0" smtClean="0">
                <a:solidFill>
                  <a:srgbClr val="0C343D"/>
                </a:solidFill>
              </a:rPr>
              <a:t>Send scatter command at random intervals to cluster leader</a:t>
            </a:r>
          </a:p>
          <a:p>
            <a:pPr marL="973138" indent="-344488">
              <a:lnSpc>
                <a:spcPct val="100000"/>
              </a:lnSpc>
              <a:spcAft>
                <a:spcPts val="600"/>
              </a:spcAft>
              <a:buSzPct val="120000"/>
              <a:buFont typeface="Courier New" panose="02070309020205020404" pitchFamily="49" charset="0"/>
              <a:buChar char="o"/>
            </a:pPr>
            <a:r>
              <a:rPr lang="en" sz="2000" dirty="0" smtClean="0">
                <a:solidFill>
                  <a:srgbClr val="0C343D"/>
                </a:solidFill>
              </a:rPr>
              <a:t>Dissemitate command to rest of cluster</a:t>
            </a:r>
          </a:p>
          <a:p>
            <a:pPr marL="973138" indent="-344488">
              <a:lnSpc>
                <a:spcPct val="100000"/>
              </a:lnSpc>
              <a:spcAft>
                <a:spcPts val="600"/>
              </a:spcAft>
              <a:buSzPct val="120000"/>
              <a:buFont typeface="Courier New" panose="02070309020205020404" pitchFamily="49" charset="0"/>
              <a:buChar char="o"/>
            </a:pPr>
            <a:r>
              <a:rPr lang="en" sz="2000" dirty="0" smtClean="0">
                <a:solidFill>
                  <a:srgbClr val="0C343D"/>
                </a:solidFill>
              </a:rPr>
              <a:t>Satellites scatter – seen in Orbiter</a:t>
            </a:r>
          </a:p>
          <a:p>
            <a:pPr marL="571500" indent="-342900">
              <a:lnSpc>
                <a:spcPct val="100000"/>
              </a:lnSpc>
              <a:spcAft>
                <a:spcPts val="600"/>
              </a:spcAft>
              <a:buSzPct val="120000"/>
              <a:buFont typeface="Proxima Nova" panose="020B0604020202020204" charset="0"/>
              <a:buChar char="●"/>
            </a:pPr>
            <a:endParaRPr lang="en" sz="2000" dirty="0">
              <a:solidFill>
                <a:srgbClr val="0C343D"/>
              </a:solidFill>
            </a:endParaRPr>
          </a:p>
          <a:p>
            <a:pPr marL="571500" lvl="5" indent="-342900">
              <a:lnSpc>
                <a:spcPct val="100000"/>
              </a:lnSpc>
              <a:spcAft>
                <a:spcPts val="600"/>
              </a:spcAft>
              <a:buSzPct val="120000"/>
              <a:buFont typeface="Proxima Nova" panose="020B0604020202020204" charset="0"/>
              <a:buChar char="●"/>
            </a:pPr>
            <a:endParaRPr lang="en" sz="2000" dirty="0">
              <a:solidFill>
                <a:srgbClr val="0C343D"/>
              </a:solidFill>
            </a:endParaRPr>
          </a:p>
          <a:p>
            <a:pPr marL="571500" indent="-342900">
              <a:lnSpc>
                <a:spcPct val="100000"/>
              </a:lnSpc>
              <a:spcAft>
                <a:spcPts val="600"/>
              </a:spcAft>
              <a:buSzPct val="120000"/>
              <a:buFont typeface="Proxima Nova" panose="020B0604020202020204" charset="0"/>
              <a:buChar char="●"/>
            </a:pPr>
            <a:endParaRPr lang="en" sz="2000" dirty="0" smtClean="0">
              <a:solidFill>
                <a:srgbClr val="0C343D"/>
              </a:solidFill>
            </a:endParaRPr>
          </a:p>
        </p:txBody>
      </p:sp>
      <p:sp>
        <p:nvSpPr>
          <p:cNvPr id="62" name="Shape 62"/>
          <p:cNvSpPr txBox="1">
            <a:spLocks noGrp="1"/>
          </p:cNvSpPr>
          <p:nvPr>
            <p:ph type="title"/>
          </p:nvPr>
        </p:nvSpPr>
        <p:spPr>
          <a:xfrm>
            <a:off x="311700" y="593366"/>
            <a:ext cx="8520599" cy="763500"/>
          </a:xfrm>
          <a:prstGeom prst="rect">
            <a:avLst/>
          </a:prstGeom>
        </p:spPr>
        <p:txBody>
          <a:bodyPr lIns="91425" tIns="91425" rIns="91425" bIns="91425" anchor="t" anchorCtr="0">
            <a:noAutofit/>
          </a:bodyPr>
          <a:lstStyle/>
          <a:p>
            <a:pPr>
              <a:spcBef>
                <a:spcPts val="0"/>
              </a:spcBef>
              <a:buNone/>
            </a:pPr>
            <a:r>
              <a:rPr lang="en" dirty="0" smtClean="0"/>
              <a:t>Orbiter Space Flight Simulator</a:t>
            </a:r>
            <a:endParaRPr lang="en" dirty="0"/>
          </a:p>
        </p:txBody>
      </p:sp>
    </p:spTree>
    <p:extLst>
      <p:ext uri="{BB962C8B-B14F-4D97-AF65-F5344CB8AC3E}">
        <p14:creationId xmlns:p14="http://schemas.microsoft.com/office/powerpoint/2010/main" val="858217791"/>
      </p:ext>
    </p:extLst>
  </p:cSld>
  <p:clrMapOvr>
    <a:masterClrMapping/>
  </p:clrMapOvr>
  <p:transition spd="slow">
    <p:cu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Shape 62"/>
          <p:cNvSpPr txBox="1">
            <a:spLocks noGrp="1"/>
          </p:cNvSpPr>
          <p:nvPr>
            <p:ph type="title"/>
          </p:nvPr>
        </p:nvSpPr>
        <p:spPr>
          <a:xfrm>
            <a:off x="311700" y="593366"/>
            <a:ext cx="8520599" cy="763500"/>
          </a:xfrm>
          <a:prstGeom prst="rect">
            <a:avLst/>
          </a:prstGeom>
        </p:spPr>
        <p:txBody>
          <a:bodyPr lIns="91425" tIns="91425" rIns="91425" bIns="91425" anchor="t" anchorCtr="0">
            <a:noAutofit/>
          </a:bodyPr>
          <a:lstStyle/>
          <a:p>
            <a:pPr>
              <a:spcBef>
                <a:spcPts val="0"/>
              </a:spcBef>
              <a:buNone/>
            </a:pPr>
            <a:r>
              <a:rPr lang="en" dirty="0" smtClean="0"/>
              <a:t>Orbiter Space Flight Simulator</a:t>
            </a:r>
            <a:endParaRPr lang="en" dirty="0"/>
          </a:p>
        </p:txBody>
      </p:sp>
      <p:pic>
        <p:nvPicPr>
          <p:cNvPr id="5" name="Picture 2" descr="C:\Users\Kelsier\Downloads\Rosmod Screenshots\2.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859" y="1616015"/>
            <a:ext cx="4504141" cy="281508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3" descr="C:\Users\Kelsier\Downloads\Rosmod Screenshots\3.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72000" y="1611702"/>
            <a:ext cx="4511041" cy="281940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C:\Users\Kelsier\Downloads\Rosmod Screenshots\5.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6394" y="3810000"/>
            <a:ext cx="4536345" cy="2835216"/>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C:\Users\prana\OneDrive\Documents\Thesis Proposal\Pranav Thesis\ref\papers\RSP2015--Testbed\figs\orbiter-2.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89363" y="2819400"/>
            <a:ext cx="5293678" cy="38321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3561383"/>
      </p:ext>
    </p:extLst>
  </p:cSld>
  <p:clrMapOvr>
    <a:masterClrMapping/>
  </p:clrMapOvr>
  <p:transition spd="slow">
    <p:cut/>
  </p:transition>
  <p:timing>
    <p:tnLst>
      <p:par>
        <p:cTn id="1" dur="indefinite" restart="never" nodeType="tmRoot"/>
      </p:par>
    </p:tnLst>
  </p:timing>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349</TotalTime>
  <Words>700</Words>
  <Application>Microsoft Office PowerPoint</Application>
  <PresentationFormat>On-screen Show (4:3)</PresentationFormat>
  <Paragraphs>77</Paragraphs>
  <Slides>12</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Courier New</vt:lpstr>
      <vt:lpstr>Proxima Nova</vt:lpstr>
      <vt:lpstr>spearmint</vt:lpstr>
      <vt:lpstr>Testbed to Simulate &amp; Analyze RCPS</vt:lpstr>
      <vt:lpstr>Introduction</vt:lpstr>
      <vt:lpstr>Testbed Architecture</vt:lpstr>
      <vt:lpstr>RCPS Testbed Overview</vt:lpstr>
      <vt:lpstr>RCPS Testbed Overview</vt:lpstr>
      <vt:lpstr>Use Cases</vt:lpstr>
      <vt:lpstr>Preliminary Experiments</vt:lpstr>
      <vt:lpstr>Orbiter Space Flight Simulator</vt:lpstr>
      <vt:lpstr>Orbiter Space Flight Simulator</vt:lpstr>
      <vt:lpstr>Kerbal Space Program – Autonomy &amp; Control</vt:lpstr>
      <vt:lpstr>SUMO – Resilient Sensing to Cyber-Attacks</vt:lpstr>
      <vt:lpstr>Conclusions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ROSMOD</dc:title>
  <dc:creator>Pranav Srinivas Kumar</dc:creator>
  <cp:lastModifiedBy>Survivor of Hathsin</cp:lastModifiedBy>
  <cp:revision>42</cp:revision>
  <dcterms:modified xsi:type="dcterms:W3CDTF">2015-10-08T18:40:59Z</dcterms:modified>
</cp:coreProperties>
</file>